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71" r:id="rId5"/>
    <p:sldId id="272" r:id="rId6"/>
    <p:sldId id="273" r:id="rId7"/>
    <p:sldId id="274" r:id="rId8"/>
    <p:sldId id="275" r:id="rId9"/>
    <p:sldId id="276" r:id="rId10"/>
    <p:sldId id="278" r:id="rId11"/>
    <p:sldId id="277" r:id="rId12"/>
    <p:sldId id="259" r:id="rId13"/>
    <p:sldId id="268" r:id="rId14"/>
    <p:sldId id="269" r:id="rId15"/>
    <p:sldId id="270" r:id="rId16"/>
    <p:sldId id="289" r:id="rId17"/>
    <p:sldId id="293" r:id="rId18"/>
    <p:sldId id="292" r:id="rId19"/>
    <p:sldId id="295" r:id="rId20"/>
    <p:sldId id="296" r:id="rId21"/>
    <p:sldId id="290" r:id="rId22"/>
    <p:sldId id="291" r:id="rId23"/>
    <p:sldId id="297" r:id="rId24"/>
    <p:sldId id="298" r:id="rId25"/>
    <p:sldId id="260" r:id="rId26"/>
    <p:sldId id="265" r:id="rId27"/>
    <p:sldId id="266" r:id="rId28"/>
    <p:sldId id="267" r:id="rId29"/>
    <p:sldId id="279" r:id="rId30"/>
    <p:sldId id="280" r:id="rId31"/>
    <p:sldId id="281" r:id="rId32"/>
    <p:sldId id="282" r:id="rId33"/>
    <p:sldId id="283" r:id="rId34"/>
    <p:sldId id="284" r:id="rId35"/>
    <p:sldId id="261" r:id="rId36"/>
    <p:sldId id="262" r:id="rId37"/>
    <p:sldId id="263" r:id="rId38"/>
    <p:sldId id="264" r:id="rId39"/>
    <p:sldId id="285" r:id="rId40"/>
    <p:sldId id="286" r:id="rId41"/>
    <p:sldId id="288" r:id="rId42"/>
    <p:sldId id="287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9" autoAdjust="0"/>
    <p:restoredTop sz="72643" autoAdjust="0"/>
  </p:normalViewPr>
  <p:slideViewPr>
    <p:cSldViewPr snapToGrid="0">
      <p:cViewPr varScale="1">
        <p:scale>
          <a:sx n="50" d="100"/>
          <a:sy n="50" d="100"/>
        </p:scale>
        <p:origin x="10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E0968-4BB8-4BDD-B1B4-2F7093330DC9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C288F-D31E-4447-AF48-6B0BCAA8A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248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연구를 </a:t>
            </a:r>
            <a:r>
              <a:rPr lang="ko-KR" altLang="en-US" dirty="0" err="1"/>
              <a:t>할때</a:t>
            </a:r>
            <a:r>
              <a:rPr lang="ko-KR" altLang="en-US" dirty="0"/>
              <a:t> 비율 기술이나 데이터셋 마다 다름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C288F-D31E-4447-AF48-6B0BCAA8AF3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903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Standard Conv</a:t>
            </a:r>
            <a:r>
              <a:rPr lang="ko-KR" altLang="en-US" dirty="0"/>
              <a:t>은 공간과 채널 정보를 한 번에 조합하기 때문에 초기 </a:t>
            </a:r>
            <a:r>
              <a:rPr lang="en-US" altLang="ko-KR" dirty="0"/>
              <a:t>3</a:t>
            </a:r>
            <a:r>
              <a:rPr lang="ko-KR" altLang="en-US" dirty="0"/>
              <a:t>채널의 상호 관계를 풍부하게 반영한 고차원 특징을 만들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Depthwise</a:t>
            </a:r>
            <a:r>
              <a:rPr lang="en-US" altLang="ko-KR" dirty="0"/>
              <a:t> Separable Conv</a:t>
            </a:r>
            <a:r>
              <a:rPr lang="ko-KR" altLang="en-US" dirty="0"/>
              <a:t>은 입력 채널 </a:t>
            </a:r>
            <a:r>
              <a:rPr lang="en-US" altLang="ko-KR" dirty="0"/>
              <a:t>M</a:t>
            </a:r>
            <a:r>
              <a:rPr lang="ko-KR" altLang="en-US" dirty="0"/>
              <a:t>이 많을 때 극대화 됨 하지만 첫 </a:t>
            </a:r>
            <a:r>
              <a:rPr lang="en-US" altLang="ko-KR" dirty="0"/>
              <a:t>Conv</a:t>
            </a:r>
            <a:r>
              <a:rPr lang="ko-KR" altLang="en-US" dirty="0"/>
              <a:t>입력은 </a:t>
            </a:r>
            <a:r>
              <a:rPr lang="en-US" altLang="ko-KR" dirty="0"/>
              <a:t>3</a:t>
            </a:r>
            <a:r>
              <a:rPr lang="ko-KR" altLang="en-US" dirty="0"/>
              <a:t>채널이므로 </a:t>
            </a:r>
            <a:r>
              <a:rPr lang="ko-KR" altLang="en-US" dirty="0" err="1"/>
              <a:t>연산량</a:t>
            </a:r>
            <a:r>
              <a:rPr lang="ko-KR" altLang="en-US" dirty="0"/>
              <a:t> 감소 효과가 미미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C288F-D31E-4447-AF48-6B0BCAA8AF3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899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저차원</a:t>
            </a:r>
            <a:r>
              <a:rPr lang="ko-KR" altLang="en-US" dirty="0"/>
              <a:t> 데이터에서는 특징 수가 적어 모델이 표현 가능한 경절 경계의 다양성이 제한적임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ReLU</a:t>
            </a:r>
            <a:r>
              <a:rPr lang="ko-KR" altLang="en-US" dirty="0"/>
              <a:t>는 음수 영역을 전부 </a:t>
            </a:r>
            <a:r>
              <a:rPr lang="en-US" altLang="ko-KR" dirty="0"/>
              <a:t>0</a:t>
            </a:r>
            <a:r>
              <a:rPr lang="ko-KR" altLang="en-US" dirty="0"/>
              <a:t>으로 만들어서 입력 정보를 일부 버림 </a:t>
            </a:r>
            <a:r>
              <a:rPr lang="en-US" altLang="ko-KR" dirty="0"/>
              <a:t>&gt; </a:t>
            </a:r>
            <a:r>
              <a:rPr lang="ko-KR" altLang="en-US" dirty="0"/>
              <a:t>차원이 낮으면 이 손실이 치명적으로 작용하고 정보 손실로 인해 분류</a:t>
            </a:r>
            <a:r>
              <a:rPr lang="en-US" altLang="ko-KR" dirty="0"/>
              <a:t>/</a:t>
            </a:r>
            <a:r>
              <a:rPr lang="ko-KR" altLang="en-US" dirty="0"/>
              <a:t>회귀 성능이 저하됨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C288F-D31E-4447-AF48-6B0BCAA8AF3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264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V1</a:t>
            </a:r>
            <a:r>
              <a:rPr lang="ko-KR" altLang="en-US" sz="1200" dirty="0"/>
              <a:t>과 </a:t>
            </a:r>
            <a:r>
              <a:rPr lang="en-US" altLang="ko-KR" sz="1200" dirty="0"/>
              <a:t>v2</a:t>
            </a:r>
            <a:r>
              <a:rPr lang="ko-KR" altLang="en-US" sz="1200" dirty="0"/>
              <a:t>의 주요 차이점 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Projection</a:t>
            </a:r>
            <a:r>
              <a:rPr lang="ko-KR" altLang="en-US" sz="1200" dirty="0"/>
              <a:t> </a:t>
            </a:r>
            <a:r>
              <a:rPr lang="en-US" altLang="ko-KR" sz="1200" dirty="0"/>
              <a:t>convolution</a:t>
            </a:r>
            <a:r>
              <a:rPr lang="ko-KR" altLang="en-US" sz="1200" dirty="0"/>
              <a:t>에서 </a:t>
            </a:r>
            <a:r>
              <a:rPr lang="en-US" altLang="ko-KR" sz="1200" dirty="0"/>
              <a:t>activation </a:t>
            </a:r>
            <a:r>
              <a:rPr lang="ko-KR" altLang="en-US" sz="1200" dirty="0"/>
              <a:t>제거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C288F-D31E-4447-AF48-6B0BCAA8AF3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038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최대 메모리 사용량</a:t>
            </a:r>
            <a:endParaRPr lang="en-US" altLang="ko-KR" dirty="0"/>
          </a:p>
          <a:p>
            <a:r>
              <a:rPr lang="en-US" altLang="ko-KR" dirty="0"/>
              <a:t>Skip Connection</a:t>
            </a:r>
            <a:r>
              <a:rPr lang="ko-KR" altLang="en-US" dirty="0"/>
              <a:t>이 </a:t>
            </a:r>
            <a:r>
              <a:rPr lang="en-US" altLang="ko-KR" dirty="0"/>
              <a:t>Wide</a:t>
            </a:r>
            <a:r>
              <a:rPr lang="ko-KR" altLang="en-US" dirty="0"/>
              <a:t>에서 일어나면 </a:t>
            </a:r>
            <a:r>
              <a:rPr lang="en-US" altLang="ko-KR" dirty="0"/>
              <a:t>narrow</a:t>
            </a:r>
            <a:r>
              <a:rPr lang="ko-KR" altLang="en-US" dirty="0"/>
              <a:t>에 비해 고차원의 </a:t>
            </a:r>
            <a:r>
              <a:rPr lang="en-US" altLang="ko-KR" dirty="0"/>
              <a:t>tensor</a:t>
            </a:r>
            <a:r>
              <a:rPr lang="ko-KR" altLang="en-US" dirty="0"/>
              <a:t>를 메모리상에 </a:t>
            </a:r>
            <a:r>
              <a:rPr lang="ko-KR" altLang="en-US" dirty="0" err="1"/>
              <a:t>놓아야하기</a:t>
            </a:r>
            <a:r>
              <a:rPr lang="ko-KR" altLang="en-US" dirty="0"/>
              <a:t> 때문이다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C288F-D31E-4447-AF48-6B0BCAA8AF3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38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Hebbian </a:t>
            </a:r>
          </a:p>
          <a:p>
            <a:r>
              <a:rPr lang="ko-KR" altLang="en-US" dirty="0"/>
              <a:t>입출력 뉴런의 활성 값이 큼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입력 뉴런이 활발히 신호를 보냄 특징을 강하게 나타냄</a:t>
            </a:r>
          </a:p>
          <a:p>
            <a:r>
              <a:rPr lang="ko-KR" altLang="en-US" dirty="0"/>
              <a:t>출력 뉴런이 활발히 반응 </a:t>
            </a:r>
            <a:r>
              <a:rPr lang="en-US" altLang="ko-KR" dirty="0"/>
              <a:t>&gt; </a:t>
            </a:r>
            <a:r>
              <a:rPr lang="ko-KR" altLang="en-US" dirty="0"/>
              <a:t>해당 특징이 유용함</a:t>
            </a:r>
          </a:p>
          <a:p>
            <a:endParaRPr lang="ko-KR" altLang="en-US" dirty="0"/>
          </a:p>
          <a:p>
            <a:r>
              <a:rPr lang="ko-KR" altLang="en-US" dirty="0"/>
              <a:t>가중치가 커짐 </a:t>
            </a:r>
            <a:r>
              <a:rPr lang="en-US" altLang="ko-KR" dirty="0"/>
              <a:t>&gt; </a:t>
            </a:r>
            <a:r>
              <a:rPr lang="ko-KR" altLang="en-US" dirty="0"/>
              <a:t>입출력 뉴런의 연결이 강화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특징 강화 </a:t>
            </a:r>
            <a:r>
              <a:rPr lang="en-US" altLang="ko-KR" dirty="0"/>
              <a:t>: </a:t>
            </a:r>
            <a:r>
              <a:rPr lang="ko-KR" altLang="en-US" dirty="0"/>
              <a:t>중요한 패턴을 더 강하게 인식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비슷한 입력 패턴 </a:t>
            </a:r>
            <a:r>
              <a:rPr lang="en-US" altLang="ko-KR" dirty="0"/>
              <a:t>&gt; </a:t>
            </a:r>
            <a:r>
              <a:rPr lang="ko-KR" altLang="en-US" dirty="0"/>
              <a:t>입력에 특화된 연결이 더 </a:t>
            </a:r>
            <a:r>
              <a:rPr lang="ko-KR" altLang="en-US" dirty="0" err="1"/>
              <a:t>강해짐</a:t>
            </a:r>
            <a:r>
              <a:rPr lang="en-US" altLang="ko-KR" dirty="0"/>
              <a:t>(</a:t>
            </a:r>
            <a:r>
              <a:rPr lang="ko-KR" altLang="en-US" dirty="0"/>
              <a:t>특정 패턴에 민감해짐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상관관계에 기반한 비지도학습 원리 </a:t>
            </a:r>
            <a:r>
              <a:rPr lang="en-US" altLang="ko-KR" dirty="0"/>
              <a:t>, </a:t>
            </a:r>
            <a:r>
              <a:rPr lang="ko-KR" altLang="en-US" dirty="0"/>
              <a:t>상관 관계가 크면 가중치 강화 </a:t>
            </a:r>
            <a:r>
              <a:rPr lang="en-US" altLang="ko-KR" dirty="0"/>
              <a:t>&gt; </a:t>
            </a:r>
            <a:r>
              <a:rPr lang="ko-KR" altLang="en-US" dirty="0"/>
              <a:t>정보 효율성 증가</a:t>
            </a:r>
          </a:p>
          <a:p>
            <a:endParaRPr lang="ko-KR" altLang="en-US" dirty="0"/>
          </a:p>
          <a:p>
            <a:r>
              <a:rPr lang="ko-KR" altLang="en-US" dirty="0" err="1"/>
              <a:t>출력에대한</a:t>
            </a:r>
            <a:r>
              <a:rPr lang="ko-KR" altLang="en-US" dirty="0"/>
              <a:t> </a:t>
            </a:r>
            <a:r>
              <a:rPr lang="ko-KR" altLang="en-US" dirty="0" err="1"/>
              <a:t>정보가없는데이터로부터필요한패턴추출</a:t>
            </a:r>
            <a:r>
              <a:rPr lang="en-US" altLang="ko-KR" dirty="0"/>
              <a:t>(</a:t>
            </a:r>
            <a:r>
              <a:rPr lang="ko-KR" altLang="en-US" dirty="0"/>
              <a:t>비지도학습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C288F-D31E-4447-AF48-6B0BCAA8AF3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09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Global Average Pooing(</a:t>
            </a:r>
            <a:r>
              <a:rPr lang="ko-KR" altLang="en-US" dirty="0"/>
              <a:t>평균 </a:t>
            </a:r>
            <a:r>
              <a:rPr lang="ko-KR" altLang="en-US" dirty="0" err="1"/>
              <a:t>풀링</a:t>
            </a:r>
            <a:r>
              <a:rPr lang="en-US" altLang="ko-KR" dirty="0"/>
              <a:t>)</a:t>
            </a:r>
            <a:r>
              <a:rPr lang="ko-KR" altLang="en-US" dirty="0"/>
              <a:t>에 대해서 보다 자세하게 얘기하자면</a:t>
            </a:r>
            <a:r>
              <a:rPr lang="en-US" altLang="ko-KR" dirty="0"/>
              <a:t>, Fully-connected layer</a:t>
            </a:r>
            <a:r>
              <a:rPr lang="ko-KR" altLang="en-US" dirty="0"/>
              <a:t>를 사용하면 마지막 </a:t>
            </a:r>
            <a:r>
              <a:rPr lang="ko-KR" altLang="en-US" dirty="0" err="1"/>
              <a:t>피처맵을</a:t>
            </a:r>
            <a:r>
              <a:rPr lang="ko-KR" altLang="en-US" dirty="0"/>
              <a:t> 일렬로 펼친 뒤 소프트 맥스를 사용해 분류하는 것과 다르게</a:t>
            </a:r>
            <a:r>
              <a:rPr lang="en-US" altLang="ko-KR" dirty="0"/>
              <a:t>, </a:t>
            </a:r>
            <a:r>
              <a:rPr lang="ko-KR" altLang="en-US" dirty="0" err="1"/>
              <a:t>피처맵을</a:t>
            </a:r>
            <a:r>
              <a:rPr lang="ko-KR" altLang="en-US" dirty="0"/>
              <a:t> 벡터화 하여 </a:t>
            </a:r>
            <a:r>
              <a:rPr lang="ko-KR" altLang="en-US" dirty="0" err="1"/>
              <a:t>소프트맥스</a:t>
            </a:r>
            <a:r>
              <a:rPr lang="ko-KR" altLang="en-US" dirty="0"/>
              <a:t> 처리를 한다</a:t>
            </a:r>
            <a:r>
              <a:rPr lang="en-US" altLang="ko-KR" dirty="0"/>
              <a:t>. </a:t>
            </a:r>
            <a:r>
              <a:rPr lang="ko-KR" altLang="en-US" dirty="0"/>
              <a:t>이 경우 학습 매개변수의 개수가 줄어든다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C288F-D31E-4447-AF48-6B0BCAA8AF3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967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실험 결과를 가져올 때는 정보가 명확할 필요가 있음  초기값이나 학습은 어떻게 진행했는지 정확하게 구현 링크나 출처도 분명하게 적는 게 좋음 또 어떻게 보면 </a:t>
            </a:r>
            <a:r>
              <a:rPr lang="ko-KR" altLang="en-US" dirty="0" err="1"/>
              <a:t>공신력있는</a:t>
            </a:r>
            <a:r>
              <a:rPr lang="ko-KR" altLang="en-US" dirty="0"/>
              <a:t> 데이터임을 </a:t>
            </a:r>
            <a:r>
              <a:rPr lang="ko-KR" altLang="en-US" dirty="0" err="1"/>
              <a:t>확인해도됨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C288F-D31E-4447-AF48-6B0BCAA8AF3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80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 포함 대부분의 </a:t>
            </a:r>
            <a:r>
              <a:rPr lang="en-US" altLang="ko-KR" dirty="0" err="1"/>
              <a:t>ResNet</a:t>
            </a:r>
            <a:r>
              <a:rPr lang="ko-KR" altLang="en-US" dirty="0"/>
              <a:t>구현에 </a:t>
            </a:r>
            <a:r>
              <a:rPr lang="en-US" altLang="ko-KR" dirty="0"/>
              <a:t>He </a:t>
            </a:r>
            <a:r>
              <a:rPr lang="ko-KR" altLang="en-US" dirty="0"/>
              <a:t>초기화 방법이 </a:t>
            </a:r>
            <a:r>
              <a:rPr lang="ko-KR" altLang="en-US" dirty="0" err="1"/>
              <a:t>들어감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/>
              <a:t>초기 가중치를 </a:t>
            </a:r>
            <a:r>
              <a:rPr lang="en-US" altLang="ko-KR" dirty="0"/>
              <a:t>0</a:t>
            </a:r>
            <a:r>
              <a:rPr lang="ko-KR" altLang="en-US" dirty="0"/>
              <a:t>에 근사하게 초기화 후 진행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ko-KR" altLang="en-US" dirty="0"/>
              <a:t>역전파는 체인 룰을 통해 기울기가 곱해지며 전달됨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/>
              <a:t>왜 </a:t>
            </a:r>
            <a:r>
              <a:rPr lang="en-US" altLang="ko-KR" dirty="0"/>
              <a:t>0</a:t>
            </a:r>
            <a:r>
              <a:rPr lang="ko-KR" altLang="en-US" dirty="0"/>
              <a:t> 근처</a:t>
            </a:r>
            <a:r>
              <a:rPr lang="en-US" altLang="ko-KR" dirty="0"/>
              <a:t>? </a:t>
            </a:r>
            <a:r>
              <a:rPr lang="ko-KR" altLang="en-US" dirty="0"/>
              <a:t>너무 </a:t>
            </a:r>
            <a:r>
              <a:rPr lang="ko-KR" altLang="en-US" dirty="0" err="1"/>
              <a:t>큰값</a:t>
            </a:r>
            <a:r>
              <a:rPr lang="ko-KR" altLang="en-US" dirty="0"/>
              <a:t> 초기화 시 기울기 폭주</a:t>
            </a:r>
            <a:r>
              <a:rPr lang="en-US" altLang="ko-KR" dirty="0"/>
              <a:t>, </a:t>
            </a:r>
            <a:r>
              <a:rPr lang="ko-KR" altLang="en-US" dirty="0"/>
              <a:t>너무 </a:t>
            </a:r>
            <a:r>
              <a:rPr lang="ko-KR" altLang="en-US" dirty="0" err="1"/>
              <a:t>작은값</a:t>
            </a:r>
            <a:r>
              <a:rPr lang="ko-KR" altLang="en-US" dirty="0"/>
              <a:t> 초기화시 기울기 소실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/>
              <a:t>역전파는 체인 룰을 통해 기울기가 곱해지며 전달됨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C288F-D31E-4447-AF48-6B0BCAA8AF3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944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Cifar10 </a:t>
            </a:r>
            <a:r>
              <a:rPr lang="ko-KR" altLang="en-US" dirty="0"/>
              <a:t>요즘 논문이랑 </a:t>
            </a:r>
            <a:r>
              <a:rPr lang="ko-KR" altLang="en-US" dirty="0" err="1"/>
              <a:t>비기ㅛ해서</a:t>
            </a:r>
            <a:r>
              <a:rPr lang="ko-KR" altLang="en-US" dirty="0"/>
              <a:t> 맞춰보기</a:t>
            </a:r>
            <a:endParaRPr lang="en-US" altLang="ko-KR" dirty="0"/>
          </a:p>
          <a:p>
            <a:r>
              <a:rPr lang="ko-KR" altLang="en-US" dirty="0"/>
              <a:t>우리도 </a:t>
            </a:r>
            <a:r>
              <a:rPr lang="en-US" altLang="ko-KR" dirty="0"/>
              <a:t>93%</a:t>
            </a:r>
            <a:r>
              <a:rPr lang="ko-KR" altLang="en-US" dirty="0" err="1"/>
              <a:t>을만들어보는</a:t>
            </a:r>
            <a:r>
              <a:rPr lang="ko-KR" altLang="en-US" dirty="0"/>
              <a:t> 일을 해보기 똑같은 네트워크를 다른 사람과 동일한 성능을 낼 수 있는 수준을 내보기  </a:t>
            </a:r>
            <a:endParaRPr lang="en-US" altLang="ko-KR" dirty="0"/>
          </a:p>
          <a:p>
            <a:r>
              <a:rPr lang="ko-KR" altLang="en-US" dirty="0" err="1"/>
              <a:t>제대로된</a:t>
            </a:r>
            <a:r>
              <a:rPr lang="ko-KR" altLang="en-US" dirty="0"/>
              <a:t> 환경</a:t>
            </a:r>
            <a:r>
              <a:rPr lang="en-US" altLang="ko-KR" dirty="0"/>
              <a:t>? &gt; </a:t>
            </a:r>
            <a:r>
              <a:rPr lang="ko-KR" altLang="en-US" dirty="0" err="1"/>
              <a:t>공신력있는</a:t>
            </a:r>
            <a:r>
              <a:rPr lang="ko-KR" altLang="en-US" dirty="0"/>
              <a:t> 자료 </a:t>
            </a:r>
            <a:r>
              <a:rPr lang="en-US" altLang="ko-KR" dirty="0" err="1"/>
              <a:t>arXiv</a:t>
            </a:r>
            <a:r>
              <a:rPr lang="ko-KR" altLang="en-US" dirty="0"/>
              <a:t>는 딱히 </a:t>
            </a:r>
            <a:r>
              <a:rPr lang="ko-KR" altLang="en-US" dirty="0" err="1"/>
              <a:t>수십번이상</a:t>
            </a:r>
            <a:r>
              <a:rPr lang="ko-KR" altLang="en-US" dirty="0"/>
              <a:t> 인용된 논문</a:t>
            </a:r>
            <a:r>
              <a:rPr lang="en-US" altLang="ko-KR" dirty="0"/>
              <a:t>, </a:t>
            </a:r>
            <a:r>
              <a:rPr lang="ko-KR" altLang="en-US" dirty="0" err="1"/>
              <a:t>돌릴수있는</a:t>
            </a:r>
            <a:r>
              <a:rPr lang="ko-KR" altLang="en-US" dirty="0"/>
              <a:t> 가중치가 </a:t>
            </a:r>
            <a:r>
              <a:rPr lang="ko-KR" altLang="en-US" dirty="0" err="1"/>
              <a:t>공개되어야함</a:t>
            </a:r>
            <a:r>
              <a:rPr lang="ko-KR" altLang="en-US" dirty="0"/>
              <a:t>  똑같은 네트워크 </a:t>
            </a:r>
            <a:r>
              <a:rPr lang="en-US" altLang="ko-KR" dirty="0"/>
              <a:t>// </a:t>
            </a:r>
            <a:r>
              <a:rPr lang="ko-KR" altLang="en-US" dirty="0"/>
              <a:t>다른 사람과 성능이 비슷하게 나올 수 있는가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C288F-D31E-4447-AF48-6B0BCAA8AF3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697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전달 </a:t>
            </a:r>
            <a:r>
              <a:rPr lang="en-US" altLang="ko-KR" dirty="0"/>
              <a:t>&gt; </a:t>
            </a:r>
            <a:r>
              <a:rPr lang="ko-KR" altLang="en-US" dirty="0" err="1"/>
              <a:t>문서만들때도</a:t>
            </a:r>
            <a:r>
              <a:rPr lang="ko-KR" altLang="en-US" dirty="0"/>
              <a:t> 조금씩 신경을 쓰는 것이 좋음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C288F-D31E-4447-AF48-6B0BCAA8AF3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096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개념 </a:t>
            </a:r>
            <a:r>
              <a:rPr lang="en-US" altLang="ko-KR" dirty="0"/>
              <a:t>&gt; </a:t>
            </a:r>
            <a:r>
              <a:rPr lang="ko-KR" altLang="en-US" dirty="0"/>
              <a:t>방 법  기존과 비교도 필요 개념적 설명 </a:t>
            </a:r>
            <a:r>
              <a:rPr lang="ko-KR" altLang="en-US" dirty="0" err="1"/>
              <a:t>이름등</a:t>
            </a:r>
            <a:r>
              <a:rPr lang="ko-KR" altLang="en-US" dirty="0"/>
              <a:t> 놓치면 안됨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C288F-D31E-4447-AF48-6B0BCAA8AF3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628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C288F-D31E-4447-AF48-6B0BCAA8AF3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113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1E986-E58E-8A05-24BC-AA353FCF4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268B44-4DFE-947C-7AAF-D70107829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BF6104-3445-E128-4344-A37468A44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59ED-3ABD-4E04-97F2-084EF1F61109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7A830-C5AD-CC33-F996-3C7441E08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24BF63-CBC8-0561-9ACB-514D31B6F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72575-90BA-4397-A84B-A541C6FC5F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680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8A01E-D4C9-EC88-2ECF-94240222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D81FA7-32F2-62D9-7858-990E8519A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81D028-E1B1-08E6-3B2E-1C0736448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59ED-3ABD-4E04-97F2-084EF1F61109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16315-7AB0-5EEA-8F64-87316E163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EB7747-FBB1-50DF-77D9-D9F4D73CB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72575-90BA-4397-A84B-A541C6FC5F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4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71C70C-298E-62BD-D0D1-341800D899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269673-2F4E-9BC7-222E-754D1F45E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5534B6-42CE-691D-CA61-5DCF55C70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59ED-3ABD-4E04-97F2-084EF1F61109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4A9A1C-ED19-6227-8F16-343F6B82B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7B04BC-C213-1B5B-7648-DDC8DD5E1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72575-90BA-4397-A84B-A541C6FC5F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690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5F356-AE43-EEE5-7CC1-8CEAEC689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83F78B-6E13-4CD1-5C20-611F93A92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787E14-276F-358A-6EA4-32DEB4CB4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59ED-3ABD-4E04-97F2-084EF1F61109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2EAB21-BA01-1CD9-75D3-896B0CD5C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32AE46-1BC3-1259-4EF8-D06D9591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72575-90BA-4397-A84B-A541C6FC5F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56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9C84C-6E92-93F0-DED4-308BB0901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FC2538-5E10-2FC7-4DB2-932633BB4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02A68-8647-6E36-9FB4-C4A86B0F0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59ED-3ABD-4E04-97F2-084EF1F61109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4158C6-D346-2A84-0CF2-64C276BF8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86B7A3-5DF0-6403-D9D3-E623AE95B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72575-90BA-4397-A84B-A541C6FC5F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961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B617B-E408-87BC-B02E-928C8A44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CCE813-7BC4-EA76-E97A-CFFD86D844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F25152-2BFF-0837-1677-C6F60277B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9AE93E-14D3-40AA-E75A-2A96C7DE2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59ED-3ABD-4E04-97F2-084EF1F61109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43E945-6289-F096-20C8-2D2E38F42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775F5A-92C9-1A13-C4A2-ACE29FB75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72575-90BA-4397-A84B-A541C6FC5F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644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88F4D-6FDA-33AF-5D6D-6FCB092E8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773626-19B8-7022-948A-0CB16D3D4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4B5351-4776-A320-02A3-89CA84B0B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76C835-78EE-6597-E3DE-F7B4B7943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A8EBA0-7DED-2687-16AD-436D504F5B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CAC72D-8054-3DC5-276F-8CE14790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59ED-3ABD-4E04-97F2-084EF1F61109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6D92506-1A32-AD5B-AB21-B3515E653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198069-B89B-BDC9-1F62-D36BD42DA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72575-90BA-4397-A84B-A541C6FC5F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818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5D7CEC-116C-1F9D-4C3A-F2025B41F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53F46F-F6AE-E8B3-D673-90D67FDC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59ED-3ABD-4E04-97F2-084EF1F61109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7F7A5B-234E-5BFC-4285-404518F99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3D117D-2465-48CE-AD75-1030B837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72575-90BA-4397-A84B-A541C6FC5F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708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DEFCD4-FA22-D8DE-0152-809D60BB4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59ED-3ABD-4E04-97F2-084EF1F61109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11267E-E786-24FE-6E91-B28D50C2F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4748EF-179A-9D28-8D87-1DE09113B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72575-90BA-4397-A84B-A541C6FC5F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740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706E1-2C04-3AA7-EE99-492152D7E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7CF861-520D-1727-443F-E73C34EA7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7FB0DA-1D82-0561-E061-096559627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094650-4BA4-0620-A6B8-72400EB27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59ED-3ABD-4E04-97F2-084EF1F61109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06A125-CBC3-0996-1259-20AC4BF91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D1C7A0-2879-C021-ACE6-2B4D1C11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72575-90BA-4397-A84B-A541C6FC5F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61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E894F-397F-CBD8-881C-B5D0FDD1E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6099D5-A454-4255-59CD-703A07AEB3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A0C4B-7077-EB56-2D55-A3424D34D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DE990-FABB-3B0C-76A2-5FD9900DA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59ED-3ABD-4E04-97F2-084EF1F61109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D92ADC-B72E-E4B5-B7EE-A090019C5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255748-1143-313C-4524-6AF4DDF6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72575-90BA-4397-A84B-A541C6FC5F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776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9B61EC-1E6E-5E18-B2F7-10F661865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D9B13C-B46F-9D6C-1911-707AF6A70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60E600-5A9B-82B1-6FF0-F68979DEE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F59ED-3ABD-4E04-97F2-084EF1F61109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9D27E9-31B9-13F9-7BE6-739BDEE85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247A3B-B25D-8B4D-1FE3-393E7209C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A72575-90BA-4397-A84B-A541C6FC5F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12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486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704.0486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9.484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abs/1801.04381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A0C73-9D70-A9FA-4C29-8106AAAB83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25.08.07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F30123-991C-F7C0-C64E-919CBE1454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구지현</a:t>
            </a:r>
            <a:r>
              <a:rPr lang="en-US" altLang="ko-KR" dirty="0"/>
              <a:t>, </a:t>
            </a:r>
            <a:r>
              <a:rPr lang="ko-KR" altLang="en-US" dirty="0"/>
              <a:t>문건우</a:t>
            </a:r>
            <a:r>
              <a:rPr lang="en-US" altLang="ko-KR" dirty="0"/>
              <a:t>, </a:t>
            </a:r>
            <a:r>
              <a:rPr lang="ko-KR" altLang="en-US" dirty="0"/>
              <a:t>연재혁</a:t>
            </a:r>
            <a:r>
              <a:rPr lang="en-US" altLang="ko-KR" dirty="0"/>
              <a:t>, </a:t>
            </a:r>
            <a:r>
              <a:rPr lang="ko-KR" altLang="en-US" dirty="0" err="1"/>
              <a:t>황규철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854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063C1-15A4-606F-7B30-49A245347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F7271F-B0DB-F629-6692-EC4E8F903386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GoogleNet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31018-0377-49FB-5950-6A6CD66CD4FC}"/>
              </a:ext>
            </a:extLst>
          </p:cNvPr>
          <p:cNvSpPr txBox="1"/>
          <p:nvPr/>
        </p:nvSpPr>
        <p:spPr>
          <a:xfrm>
            <a:off x="961293" y="1587852"/>
            <a:ext cx="10779604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Inception</a:t>
            </a:r>
            <a:r>
              <a:rPr lang="ko-KR" altLang="en-US" sz="2000" b="1" dirty="0"/>
              <a:t> 모듈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endParaRPr lang="en-US" altLang="ko-KR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FC9F86-E915-DEE1-6D58-3D4D502AF269}"/>
              </a:ext>
            </a:extLst>
          </p:cNvPr>
          <p:cNvSpPr txBox="1"/>
          <p:nvPr/>
        </p:nvSpPr>
        <p:spPr>
          <a:xfrm>
            <a:off x="7036847" y="3488603"/>
            <a:ext cx="5737132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b="1" dirty="0"/>
              <a:t>1x1</a:t>
            </a:r>
            <a:r>
              <a:rPr lang="ko-KR" altLang="en-US" b="1" dirty="0"/>
              <a:t>의 </a:t>
            </a:r>
            <a:r>
              <a:rPr lang="en-US" altLang="ko-KR" b="1" dirty="0"/>
              <a:t>Bottleneck Layer </a:t>
            </a:r>
            <a:r>
              <a:rPr lang="ko-KR" altLang="en-US" b="1" dirty="0"/>
              <a:t>추가</a:t>
            </a:r>
            <a:r>
              <a:rPr lang="en-US" altLang="ko-KR" b="1" dirty="0"/>
              <a:t> (</a:t>
            </a:r>
            <a:r>
              <a:rPr lang="ko-KR" altLang="en-US" b="1" dirty="0"/>
              <a:t>차원 축소</a:t>
            </a:r>
            <a:r>
              <a:rPr lang="en-US" altLang="ko-KR" b="1" dirty="0"/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 err="1"/>
              <a:t>연산량</a:t>
            </a:r>
            <a:r>
              <a:rPr lang="ko-KR" altLang="en-US" b="1" dirty="0"/>
              <a:t> 증가 문제 해결 </a:t>
            </a:r>
            <a:endParaRPr lang="en-US" altLang="ko-KR" b="1" dirty="0"/>
          </a:p>
        </p:txBody>
      </p:sp>
      <p:pic>
        <p:nvPicPr>
          <p:cNvPr id="6" name="그림 5" descr="텍스트, 도표, 평면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B78A39-59F0-4B0B-18FA-23A47FEC1C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148" t="205" b="11058"/>
          <a:stretch>
            <a:fillRect/>
          </a:stretch>
        </p:blipFill>
        <p:spPr>
          <a:xfrm>
            <a:off x="961293" y="2221709"/>
            <a:ext cx="5639358" cy="398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19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C9B88-5AEC-9AC0-5BA2-9E5E2E616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CD0C88-632B-241D-A52F-5636944CA37B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GoogleNet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EB9828-506F-D9A8-D6D2-49A3DB7B2DBE}"/>
                  </a:ext>
                </a:extLst>
              </p:cNvPr>
              <p:cNvSpPr txBox="1"/>
              <p:nvPr/>
            </p:nvSpPr>
            <p:spPr>
              <a:xfrm>
                <a:off x="961293" y="1587852"/>
                <a:ext cx="10779604" cy="1225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2000" b="1" dirty="0"/>
                  <a:t>Inception</a:t>
                </a:r>
                <a:r>
                  <a:rPr lang="ko-KR" altLang="en-US" sz="2000" b="1" dirty="0"/>
                  <a:t> 모듈 버전별 차이</a:t>
                </a:r>
                <a:r>
                  <a:rPr lang="en-US" altLang="ko-KR" sz="2000" b="1" dirty="0"/>
                  <a:t>(v1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→  </m:t>
                    </m:r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𝐯𝟐</m:t>
                    </m:r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b="1" dirty="0"/>
                  <a:t> </a:t>
                </a:r>
              </a:p>
              <a:p>
                <a:pPr>
                  <a:lnSpc>
                    <a:spcPct val="200000"/>
                  </a:lnSpc>
                </a:pPr>
                <a:endParaRPr lang="en-US" altLang="ko-KR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EB9828-506F-D9A8-D6D2-49A3DB7B2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93" y="1587852"/>
                <a:ext cx="10779604" cy="1225464"/>
              </a:xfrm>
              <a:prstGeom prst="rect">
                <a:avLst/>
              </a:prstGeom>
              <a:blipFill>
                <a:blip r:embed="rId2"/>
                <a:stretch>
                  <a:fillRect l="-6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descr="도표, 스케치, 평면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BEBFDA-3783-EB11-0AA5-AC6EC3819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12" y="2813316"/>
            <a:ext cx="6872729" cy="301300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49E6A7-EF7F-51AD-5DF4-F19595591082}"/>
                  </a:ext>
                </a:extLst>
              </p:cNvPr>
              <p:cNvSpPr txBox="1"/>
              <p:nvPr/>
            </p:nvSpPr>
            <p:spPr>
              <a:xfrm>
                <a:off x="7387041" y="3051281"/>
                <a:ext cx="4504680" cy="1666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Tx/>
                  <a:buChar char="-"/>
                </a:pPr>
                <a:r>
                  <a:rPr lang="ko-KR" altLang="en-US" b="1" dirty="0"/>
                  <a:t>기존의 </a:t>
                </a:r>
                <a:r>
                  <a:rPr lang="en-US" altLang="ko-KR" b="1" dirty="0" err="1"/>
                  <a:t>GooglNet</a:t>
                </a:r>
                <a:r>
                  <a:rPr lang="en-US" altLang="ko-KR" b="1" dirty="0"/>
                  <a:t>(v1)</a:t>
                </a:r>
                <a:r>
                  <a:rPr lang="ko-KR" altLang="en-US" b="1" dirty="0"/>
                  <a:t>에서 </a:t>
                </a:r>
                <a:r>
                  <a:rPr lang="ko-KR" altLang="en-US" b="1" dirty="0" err="1"/>
                  <a:t>연산량을</a:t>
                </a:r>
                <a:r>
                  <a:rPr lang="ko-KR" altLang="en-US" b="1" dirty="0"/>
                  <a:t> 더 줄이기 위해 </a:t>
                </a:r>
                <a:r>
                  <a:rPr lang="en-US" altLang="ko-KR" b="1" dirty="0"/>
                  <a:t>Conv </a:t>
                </a:r>
                <a:r>
                  <a:rPr lang="ko-KR" altLang="en-US" b="1" dirty="0"/>
                  <a:t>필터를 분해</a:t>
                </a:r>
                <a:endParaRPr lang="en-US" altLang="ko-KR" b="1" dirty="0"/>
              </a:p>
              <a:p>
                <a:pPr marL="285750" indent="-285750">
                  <a:lnSpc>
                    <a:spcPct val="200000"/>
                  </a:lnSpc>
                  <a:buFontTx/>
                  <a:buChar char="-"/>
                </a:pPr>
                <a:r>
                  <a:rPr lang="en-US" altLang="ko-KR" b="1" dirty="0"/>
                  <a:t>5x5 Conv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b="1" dirty="0"/>
                  <a:t> 3x3 Conv 2</a:t>
                </a:r>
                <a:r>
                  <a:rPr lang="ko-KR" altLang="en-US" b="1" dirty="0"/>
                  <a:t>개</a:t>
                </a:r>
                <a:endParaRPr lang="en-US" altLang="ko-KR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49E6A7-EF7F-51AD-5DF4-F19595591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041" y="3051281"/>
                <a:ext cx="4504680" cy="1666931"/>
              </a:xfrm>
              <a:prstGeom prst="rect">
                <a:avLst/>
              </a:prstGeom>
              <a:blipFill>
                <a:blip r:embed="rId4"/>
                <a:stretch>
                  <a:fillRect l="-1488" r="-271" b="-62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8D6DE02-D165-DA44-4C55-53BD45876212}"/>
              </a:ext>
            </a:extLst>
          </p:cNvPr>
          <p:cNvSpPr txBox="1"/>
          <p:nvPr/>
        </p:nvSpPr>
        <p:spPr>
          <a:xfrm>
            <a:off x="1880026" y="5521365"/>
            <a:ext cx="575959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v1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DF3B4-B876-B29E-6C35-BE0B7F468E6A}"/>
              </a:ext>
            </a:extLst>
          </p:cNvPr>
          <p:cNvSpPr txBox="1"/>
          <p:nvPr/>
        </p:nvSpPr>
        <p:spPr>
          <a:xfrm>
            <a:off x="5743280" y="5521366"/>
            <a:ext cx="575959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808911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80CAB-905A-0DC5-BCAB-AB14B8099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CFA411-CFBB-AEB8-7305-B66D835D4B61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GoogleNet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C2823-73F2-681C-E705-3750FB5E321D}"/>
              </a:ext>
            </a:extLst>
          </p:cNvPr>
          <p:cNvSpPr txBox="1"/>
          <p:nvPr/>
        </p:nvSpPr>
        <p:spPr>
          <a:xfrm>
            <a:off x="961293" y="1587852"/>
            <a:ext cx="10779604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Inception</a:t>
            </a:r>
            <a:r>
              <a:rPr lang="ko-KR" altLang="en-US" sz="2000" b="1" dirty="0"/>
              <a:t> 모듈 버전별 차이</a:t>
            </a:r>
            <a:r>
              <a:rPr lang="en-US" altLang="ko-KR" sz="2000" b="1" dirty="0"/>
              <a:t>(v3)</a:t>
            </a:r>
          </a:p>
          <a:p>
            <a:pPr>
              <a:lnSpc>
                <a:spcPct val="200000"/>
              </a:lnSpc>
            </a:pPr>
            <a:endParaRPr lang="en-US" altLang="ko-KR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9BC0C-A0CC-500F-8194-287309F3AE73}"/>
              </a:ext>
            </a:extLst>
          </p:cNvPr>
          <p:cNvSpPr txBox="1"/>
          <p:nvPr/>
        </p:nvSpPr>
        <p:spPr>
          <a:xfrm>
            <a:off x="961293" y="2991677"/>
            <a:ext cx="9284912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b="1" dirty="0"/>
              <a:t>Inception-v2</a:t>
            </a:r>
            <a:r>
              <a:rPr lang="ko-KR" altLang="en-US" b="1" dirty="0"/>
              <a:t>의 개선 사항을 포함 </a:t>
            </a:r>
            <a:r>
              <a:rPr lang="en-US" altLang="ko-KR" b="1" dirty="0"/>
              <a:t>+ </a:t>
            </a:r>
            <a:r>
              <a:rPr lang="ko-KR" altLang="en-US" b="1" dirty="0"/>
              <a:t>라벨 </a:t>
            </a:r>
            <a:r>
              <a:rPr lang="ko-KR" altLang="en-US" b="1" dirty="0" err="1"/>
              <a:t>스무딩</a:t>
            </a:r>
            <a:r>
              <a:rPr lang="en-US" altLang="ko-KR" b="1" dirty="0"/>
              <a:t>(Label Smoothing)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b="1" dirty="0"/>
              <a:t>Label Smoothing</a:t>
            </a:r>
            <a:r>
              <a:rPr lang="ko-KR" altLang="en-US" b="1" dirty="0"/>
              <a:t>은 학습 시 정답 라벨을 </a:t>
            </a:r>
            <a:r>
              <a:rPr lang="en-US" altLang="ko-KR" b="1" dirty="0"/>
              <a:t>1</a:t>
            </a:r>
            <a:r>
              <a:rPr lang="ko-KR" altLang="en-US" b="1" dirty="0"/>
              <a:t>이 아닌 </a:t>
            </a:r>
            <a:r>
              <a:rPr lang="en-US" altLang="ko-KR" b="1" dirty="0"/>
              <a:t>1</a:t>
            </a:r>
            <a:r>
              <a:rPr lang="ko-KR" altLang="en-US" b="1" dirty="0"/>
              <a:t>에 가까운 값으로</a:t>
            </a:r>
            <a:r>
              <a:rPr lang="en-US" altLang="ko-KR" b="1" dirty="0"/>
              <a:t>, </a:t>
            </a:r>
            <a:r>
              <a:rPr lang="ko-KR" altLang="en-US" b="1" dirty="0"/>
              <a:t>오답 라벨을 </a:t>
            </a:r>
            <a:r>
              <a:rPr lang="en-US" altLang="ko-KR" b="1" dirty="0"/>
              <a:t>0</a:t>
            </a:r>
            <a:r>
              <a:rPr lang="ko-KR" altLang="en-US" b="1" dirty="0"/>
              <a:t>이 아닌 </a:t>
            </a:r>
            <a:r>
              <a:rPr lang="en-US" altLang="ko-KR" b="1" dirty="0"/>
              <a:t>0</a:t>
            </a:r>
            <a:r>
              <a:rPr lang="ko-KR" altLang="en-US" b="1" dirty="0"/>
              <a:t>에 가까운 값으로 변환 </a:t>
            </a:r>
            <a:r>
              <a:rPr lang="en-US" altLang="ko-KR" b="1" dirty="0"/>
              <a:t>-&gt; </a:t>
            </a:r>
            <a:r>
              <a:rPr lang="ko-KR" altLang="en-US" b="1" dirty="0" err="1"/>
              <a:t>과적합</a:t>
            </a:r>
            <a:r>
              <a:rPr lang="ko-KR" altLang="en-US" b="1" dirty="0"/>
              <a:t> 방지</a:t>
            </a:r>
            <a:r>
              <a:rPr lang="en-US" altLang="ko-KR" b="1" dirty="0"/>
              <a:t>, </a:t>
            </a:r>
            <a:r>
              <a:rPr lang="ko-KR" altLang="en-US" b="1" dirty="0"/>
              <a:t>일반화 성능 향상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26306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2DFC0-74AF-ADE9-9937-5EFB0C032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0618ED-5D6E-E072-FAC6-B339199B5769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GoogleNet</a:t>
            </a:r>
            <a:endParaRPr lang="ko-KR" altLang="en-US" sz="2400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0BE2E14-8739-1F54-C90E-1F15EE634F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294154"/>
              </p:ext>
            </p:extLst>
          </p:nvPr>
        </p:nvGraphicFramePr>
        <p:xfrm>
          <a:off x="961293" y="2813316"/>
          <a:ext cx="8593525" cy="29022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18514">
                  <a:extLst>
                    <a:ext uri="{9D8B030D-6E8A-4147-A177-3AD203B41FA5}">
                      <a16:colId xmlns:a16="http://schemas.microsoft.com/office/drawing/2014/main" val="3536113371"/>
                    </a:ext>
                  </a:extLst>
                </a:gridCol>
                <a:gridCol w="1718514">
                  <a:extLst>
                    <a:ext uri="{9D8B030D-6E8A-4147-A177-3AD203B41FA5}">
                      <a16:colId xmlns:a16="http://schemas.microsoft.com/office/drawing/2014/main" val="446838507"/>
                    </a:ext>
                  </a:extLst>
                </a:gridCol>
                <a:gridCol w="1718514">
                  <a:extLst>
                    <a:ext uri="{9D8B030D-6E8A-4147-A177-3AD203B41FA5}">
                      <a16:colId xmlns:a16="http://schemas.microsoft.com/office/drawing/2014/main" val="1432111423"/>
                    </a:ext>
                  </a:extLst>
                </a:gridCol>
                <a:gridCol w="1718514">
                  <a:extLst>
                    <a:ext uri="{9D8B030D-6E8A-4147-A177-3AD203B41FA5}">
                      <a16:colId xmlns:a16="http://schemas.microsoft.com/office/drawing/2014/main" val="3888493403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3449402488"/>
                    </a:ext>
                  </a:extLst>
                </a:gridCol>
              </a:tblGrid>
              <a:tr h="967409"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Train Acc (%)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Train Loss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Test Acc (%)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Test Loss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337506"/>
                  </a:ext>
                </a:extLst>
              </a:tr>
              <a:tr h="967409"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Custom(Inception v1)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96.65%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0.10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82.63%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0.61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1594143"/>
                  </a:ext>
                </a:extLst>
              </a:tr>
              <a:tr h="967409"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600" dirty="0" err="1"/>
                        <a:t>GoogLeNet</a:t>
                      </a:r>
                      <a:r>
                        <a:rPr lang="en-US" altLang="ko-KR" sz="1600" dirty="0"/>
                        <a:t> (Inception v1, </a:t>
                      </a:r>
                      <a:r>
                        <a:rPr lang="en-US" altLang="ko-KR" sz="1600" dirty="0" err="1"/>
                        <a:t>torchvision</a:t>
                      </a:r>
                      <a:r>
                        <a:rPr lang="en-US" altLang="ko-KR" sz="1600" dirty="0"/>
                        <a:t>)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97.51%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0.19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81.59%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0.72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0525222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37CE92-7854-3B40-F76C-BA5C42930899}"/>
              </a:ext>
            </a:extLst>
          </p:cNvPr>
          <p:cNvSpPr txBox="1"/>
          <p:nvPr/>
        </p:nvSpPr>
        <p:spPr>
          <a:xfrm>
            <a:off x="961293" y="1587852"/>
            <a:ext cx="10779604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구현 및 비교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403056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F1637-723F-2FE7-7E11-F3B269E78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A91227-D5FE-2786-5C65-6A290D441CE1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ResNet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2359A8-0AA3-2C85-2389-6D4E15EE4C61}"/>
              </a:ext>
            </a:extLst>
          </p:cNvPr>
          <p:cNvSpPr txBox="1"/>
          <p:nvPr/>
        </p:nvSpPr>
        <p:spPr>
          <a:xfrm>
            <a:off x="961292" y="1267968"/>
            <a:ext cx="9145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He, K., Zhang, X., Ren, S., &amp; Sun, J. (2016). Deep residual learning for image recognition. *Proceedings of the IEEE Conference on Computer Vision and Pattern Recognition (CVPR)*, 770–778. https://doi.org/10.1109/CVPR.2016.90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61C7B-0A13-D0DB-26B8-E9FA3E9CA229}"/>
              </a:ext>
            </a:extLst>
          </p:cNvPr>
          <p:cNvSpPr txBox="1"/>
          <p:nvPr/>
        </p:nvSpPr>
        <p:spPr>
          <a:xfrm>
            <a:off x="1058665" y="2815875"/>
            <a:ext cx="9845719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b="1" dirty="0"/>
              <a:t>2015</a:t>
            </a:r>
            <a:r>
              <a:rPr lang="ko-KR" altLang="en-US" b="1" dirty="0"/>
              <a:t>년 </a:t>
            </a:r>
            <a:r>
              <a:rPr lang="en-US" altLang="ko-KR" b="1" dirty="0"/>
              <a:t>ILSVRC</a:t>
            </a:r>
            <a:r>
              <a:rPr lang="ko-KR" altLang="en-US" b="1" dirty="0"/>
              <a:t>에서 우승</a:t>
            </a:r>
            <a:r>
              <a:rPr lang="en-US" altLang="ko-KR" b="1" dirty="0"/>
              <a:t>(</a:t>
            </a:r>
            <a:r>
              <a:rPr lang="ko-KR" altLang="en-US" b="1" dirty="0"/>
              <a:t>상위</a:t>
            </a:r>
            <a:r>
              <a:rPr lang="en-US" altLang="ko-KR" b="1" dirty="0"/>
              <a:t>-5 </a:t>
            </a:r>
            <a:r>
              <a:rPr lang="ko-KR" altLang="en-US" b="1" dirty="0" err="1"/>
              <a:t>오류율</a:t>
            </a:r>
            <a:r>
              <a:rPr lang="ko-KR" altLang="en-US" b="1" dirty="0"/>
              <a:t> </a:t>
            </a:r>
            <a:r>
              <a:rPr lang="en-US" altLang="ko-KR" b="1" dirty="0"/>
              <a:t>: 3.75%)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등장 배경</a:t>
            </a:r>
            <a:r>
              <a:rPr lang="en-US" altLang="ko-KR" b="1" dirty="0"/>
              <a:t>: degradation problem </a:t>
            </a:r>
            <a:r>
              <a:rPr lang="ko-KR" altLang="en-US" b="1" dirty="0"/>
              <a:t>해결을 위해 제안된 방식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11759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E3FCB-90A8-7888-4308-76B8035C8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DC42A5-52AE-A315-64B9-71D962A792DA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ResNet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3A9EE-40AE-5B9E-415C-34362CE605B3}"/>
              </a:ext>
            </a:extLst>
          </p:cNvPr>
          <p:cNvSpPr txBox="1"/>
          <p:nvPr/>
        </p:nvSpPr>
        <p:spPr>
          <a:xfrm>
            <a:off x="961293" y="1384511"/>
            <a:ext cx="10779604" cy="153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Degradation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Problem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-</a:t>
            </a:r>
            <a:r>
              <a:rPr lang="en-US" altLang="ko-KR" dirty="0"/>
              <a:t> </a:t>
            </a:r>
            <a:r>
              <a:rPr lang="ko-KR" altLang="en-US" dirty="0"/>
              <a:t>네트워크 깊이를 늘리면 일반적으로 더 복잡한 패턴을 학습할 수 있어 성능이 좋아져야 하는데</a:t>
            </a:r>
            <a:r>
              <a:rPr lang="en-US" altLang="ko-KR" dirty="0"/>
              <a:t>, </a:t>
            </a:r>
            <a:r>
              <a:rPr lang="ko-KR" altLang="en-US" dirty="0"/>
              <a:t>실제로는 깊이가 깊어질수록 훈련 오류</a:t>
            </a:r>
            <a:r>
              <a:rPr lang="en-US" altLang="ko-KR" dirty="0"/>
              <a:t>(training error)</a:t>
            </a:r>
            <a:r>
              <a:rPr lang="ko-KR" altLang="en-US" dirty="0"/>
              <a:t>와 테스트 오류</a:t>
            </a:r>
            <a:r>
              <a:rPr lang="en-US" altLang="ko-KR" dirty="0"/>
              <a:t>(test error)</a:t>
            </a:r>
            <a:r>
              <a:rPr lang="ko-KR" altLang="en-US" dirty="0"/>
              <a:t>가 오히려 증가하는 현상</a:t>
            </a:r>
            <a:endParaRPr lang="en-US" altLang="ko-KR" dirty="0"/>
          </a:p>
        </p:txBody>
      </p:sp>
      <p:pic>
        <p:nvPicPr>
          <p:cNvPr id="5" name="그림 4" descr="텍스트, 라인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A127AF5-A0ED-967D-23EC-56B14FBA6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93" y="3429000"/>
            <a:ext cx="6646984" cy="23923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6B7AAF-BD6F-44FF-9A1C-9FAA113B93B7}"/>
              </a:ext>
            </a:extLst>
          </p:cNvPr>
          <p:cNvSpPr txBox="1"/>
          <p:nvPr/>
        </p:nvSpPr>
        <p:spPr>
          <a:xfrm>
            <a:off x="2077798" y="5818354"/>
            <a:ext cx="441397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/>
              <a:t>ResNet</a:t>
            </a:r>
            <a:r>
              <a:rPr lang="en-US" altLang="ko-KR" b="1" dirty="0"/>
              <a:t> </a:t>
            </a:r>
            <a:r>
              <a:rPr lang="ko-KR" altLang="en-US" b="1" dirty="0"/>
              <a:t>논문 </a:t>
            </a:r>
            <a:r>
              <a:rPr lang="en-US" altLang="ko-KR" b="1" dirty="0"/>
              <a:t>CIFAR-10 </a:t>
            </a:r>
            <a:r>
              <a:rPr lang="ko-KR" altLang="en-US" b="1" dirty="0"/>
              <a:t>실험 결과 그래프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3F93F-D39D-1165-3D61-671B477E0493}"/>
              </a:ext>
            </a:extLst>
          </p:cNvPr>
          <p:cNvSpPr txBox="1"/>
          <p:nvPr/>
        </p:nvSpPr>
        <p:spPr>
          <a:xfrm>
            <a:off x="7514492" y="3702069"/>
            <a:ext cx="4677508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이 문제는 </a:t>
            </a:r>
            <a:r>
              <a:rPr lang="en-US" altLang="ko-KR" dirty="0"/>
              <a:t>Overfitting </a:t>
            </a:r>
            <a:r>
              <a:rPr lang="ko-KR" altLang="en-US" dirty="0"/>
              <a:t>때문이 아님</a:t>
            </a:r>
            <a:r>
              <a:rPr lang="en-US" altLang="ko-KR" dirty="0"/>
              <a:t>(</a:t>
            </a:r>
            <a:r>
              <a:rPr lang="ko-KR" altLang="en-US" dirty="0"/>
              <a:t>테스트 에러 뿐만 아니라 훈련 에러도 증가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모델 용량이 커졌음에도 최적화가 더 </a:t>
            </a:r>
            <a:r>
              <a:rPr lang="ko-KR" altLang="en-US" dirty="0" err="1"/>
              <a:t>어려워짐을</a:t>
            </a:r>
            <a:r>
              <a:rPr lang="ko-KR" altLang="en-US" dirty="0"/>
              <a:t> 의미</a:t>
            </a:r>
            <a:r>
              <a:rPr lang="en-US" altLang="ko-KR" dirty="0"/>
              <a:t>(</a:t>
            </a:r>
            <a:r>
              <a:rPr lang="ko-KR" altLang="en-US" dirty="0"/>
              <a:t>최적화 문제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1564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7453-1793-6A07-777B-3D9D4D1BF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097DB5-E735-2D74-7AFE-68CCC617C5E8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ResNet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07BB62-1A14-7C18-C6E3-7E0F596E7405}"/>
                  </a:ext>
                </a:extLst>
              </p:cNvPr>
              <p:cNvSpPr txBox="1"/>
              <p:nvPr/>
            </p:nvSpPr>
            <p:spPr>
              <a:xfrm>
                <a:off x="961293" y="1384511"/>
                <a:ext cx="10779604" cy="3400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2000" b="1" dirty="0"/>
                  <a:t>Degradation Problem</a:t>
                </a:r>
              </a:p>
              <a:p>
                <a:pPr marL="285750" indent="-285750">
                  <a:lnSpc>
                    <a:spcPct val="200000"/>
                  </a:lnSpc>
                  <a:buFontTx/>
                  <a:buChar char="-"/>
                </a:pPr>
                <a:r>
                  <a:rPr lang="ko-KR" altLang="en-US" dirty="0"/>
                  <a:t>기존의 </a:t>
                </a:r>
                <a:r>
                  <a:rPr lang="en-US" altLang="ko-KR" dirty="0"/>
                  <a:t>“Plain” </a:t>
                </a:r>
                <a:r>
                  <a:rPr lang="ko-KR" altLang="en-US" dirty="0"/>
                  <a:t>네트워크는 입력 </a:t>
                </a:r>
                <a:r>
                  <a:rPr lang="en-US" altLang="ko-KR" dirty="0"/>
                  <a:t>x</a:t>
                </a:r>
                <a:r>
                  <a:rPr lang="ko-KR" altLang="en-US" dirty="0"/>
                  <a:t>에 대해 목표 함수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근사하려함</a:t>
                </a:r>
                <a:endParaRPr lang="en-US" altLang="ko-KR" dirty="0"/>
              </a:p>
              <a:p>
                <a:pPr marL="285750" indent="-285750">
                  <a:lnSpc>
                    <a:spcPct val="20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𝑃𝑙𝑎𝑖𝑛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𝑁𝑒𝑡𝑤𝑜𝑟𝑘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ko-KR" b="0" dirty="0"/>
              </a:p>
              <a:p>
                <a:pPr marL="285750" indent="-285750">
                  <a:lnSpc>
                    <a:spcPct val="200000"/>
                  </a:lnSpc>
                  <a:buFontTx/>
                  <a:buChar char="-"/>
                </a:pPr>
                <a:r>
                  <a:rPr lang="ko-KR" altLang="en-US" dirty="0"/>
                  <a:t>네트워크가 깊어질수록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단순히 입력을 그대로 전달하는 </a:t>
                </a:r>
                <a:r>
                  <a:rPr lang="en-US" altLang="ko-KR" dirty="0"/>
                  <a:t>Identity mapping </a:t>
                </a:r>
                <a:r>
                  <a:rPr lang="ko-KR" altLang="en-US" dirty="0"/>
                  <a:t>조차 매우 복잡한 비선형 층들의 조합으로 </a:t>
                </a:r>
                <a:r>
                  <a:rPr lang="ko-KR" altLang="en-US" dirty="0" err="1"/>
                  <a:t>근사해야함</a:t>
                </a:r>
                <a:endParaRPr lang="en-US" altLang="ko-KR" dirty="0"/>
              </a:p>
              <a:p>
                <a:pPr marL="285750" indent="-285750">
                  <a:lnSpc>
                    <a:spcPct val="200000"/>
                  </a:lnSpc>
                  <a:buFontTx/>
                  <a:buChar char="-"/>
                </a:pPr>
                <a:r>
                  <a:rPr lang="ko-KR" altLang="en-US" dirty="0"/>
                  <a:t>결과적으로 간단한 함수 근사가 어려워져 최적화 난이도 급상승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07BB62-1A14-7C18-C6E3-7E0F596E7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93" y="1384511"/>
                <a:ext cx="10779604" cy="3400098"/>
              </a:xfrm>
              <a:prstGeom prst="rect">
                <a:avLst/>
              </a:prstGeom>
              <a:blipFill>
                <a:blip r:embed="rId2"/>
                <a:stretch>
                  <a:fillRect l="-622" b="-23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5948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93027-DC9B-D4A5-5C94-07D320C57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10CBA4-04F2-D077-A5C3-E0396A96AB87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ResNet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039DB3-6F33-6E1F-73A4-101369D77A87}"/>
                  </a:ext>
                </a:extLst>
              </p:cNvPr>
              <p:cNvSpPr txBox="1"/>
              <p:nvPr/>
            </p:nvSpPr>
            <p:spPr>
              <a:xfrm>
                <a:off x="961293" y="1384511"/>
                <a:ext cx="10779604" cy="1749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b="1" dirty="0"/>
                  <a:t>Residual</a:t>
                </a:r>
                <a:r>
                  <a:rPr lang="ko-KR" altLang="en-US" sz="2000" b="1" dirty="0"/>
                  <a:t> </a:t>
                </a:r>
                <a:r>
                  <a:rPr lang="en-US" altLang="ko-KR" sz="2000" b="1" dirty="0"/>
                  <a:t>Learning</a:t>
                </a:r>
                <a:r>
                  <a:rPr lang="ko-KR" altLang="en-US" sz="2000" b="1" dirty="0"/>
                  <a:t> </a:t>
                </a:r>
                <a:endParaRPr lang="en-US" altLang="ko-KR" sz="2000" b="1" dirty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dirty="0" err="1"/>
                  <a:t>ResNet</a:t>
                </a:r>
                <a:r>
                  <a:rPr lang="ko-KR" altLang="en-US" dirty="0"/>
                  <a:t>은 목표 함수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직접 학습하지 않고</a:t>
                </a:r>
                <a:r>
                  <a:rPr lang="en-US" altLang="ko-KR" dirty="0"/>
                  <a:t>, Residual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학습</a:t>
                </a:r>
                <a:endParaRPr lang="en-US" altLang="ko-KR" dirty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dirty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dirty="0"/>
                  <a:t>각 블록의 출력은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가 된다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039DB3-6F33-6E1F-73A4-101369D77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93" y="1384511"/>
                <a:ext cx="10779604" cy="1749966"/>
              </a:xfrm>
              <a:prstGeom prst="rect">
                <a:avLst/>
              </a:prstGeom>
              <a:blipFill>
                <a:blip r:embed="rId3"/>
                <a:stretch>
                  <a:fillRect l="-622" b="-55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 descr="텍스트, 폰트, 도표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791BFD-8805-1880-978F-CDB55B2AD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93" y="3529686"/>
            <a:ext cx="4605359" cy="25301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D25465-F42C-CAD5-01DA-35AE2167EDF9}"/>
                  </a:ext>
                </a:extLst>
              </p:cNvPr>
              <p:cNvSpPr txBox="1"/>
              <p:nvPr/>
            </p:nvSpPr>
            <p:spPr>
              <a:xfrm>
                <a:off x="5978769" y="3529686"/>
                <a:ext cx="5762128" cy="2116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dirty="0"/>
                  <a:t>만약 </a:t>
                </a:r>
                <a:r>
                  <a:rPr lang="en-US" altLang="ko-KR" dirty="0"/>
                  <a:t>Identity mapping</a:t>
                </a:r>
                <a:r>
                  <a:rPr lang="ko-KR" altLang="en-US" dirty="0"/>
                  <a:t>이 최적이라면</a:t>
                </a:r>
                <a:endParaRPr lang="en-US" altLang="ko-KR" dirty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b="0" dirty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dirty="0"/>
                  <a:t>모든 가중치를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으로 만들면 최적해에 근접할 수 있음 </a:t>
                </a:r>
                <a:endParaRPr lang="en-US" altLang="ko-KR" dirty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b="0" dirty="0"/>
                  <a:t>즉</a:t>
                </a:r>
                <a:r>
                  <a:rPr lang="en-US" altLang="ko-KR" b="0" dirty="0"/>
                  <a:t>, </a:t>
                </a:r>
                <a:r>
                  <a:rPr lang="ko-KR" altLang="en-US" b="0" dirty="0"/>
                  <a:t>기존 방식보다 최적화 훨씬 </a:t>
                </a:r>
                <a:r>
                  <a:rPr lang="ko-KR" altLang="en-US" b="0" dirty="0" err="1"/>
                  <a:t>쉬워짐</a:t>
                </a:r>
                <a:endParaRPr lang="en-US" altLang="ko-KR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D25465-F42C-CAD5-01DA-35AE2167E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769" y="3529686"/>
                <a:ext cx="5762128" cy="2116285"/>
              </a:xfrm>
              <a:prstGeom prst="rect">
                <a:avLst/>
              </a:prstGeom>
              <a:blipFill>
                <a:blip r:embed="rId5"/>
                <a:stretch>
                  <a:fillRect l="-1164" r="-423" b="-46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6468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0EE1E-C168-92B7-EEDC-3919CFEF8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F0FE6E-9E65-D89C-54B1-306D9F5C3DE7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ResNet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18B6E-7CD0-47D4-F451-31AF60CC66CC}"/>
              </a:ext>
            </a:extLst>
          </p:cNvPr>
          <p:cNvSpPr txBox="1"/>
          <p:nvPr/>
        </p:nvSpPr>
        <p:spPr>
          <a:xfrm>
            <a:off x="961293" y="1384511"/>
            <a:ext cx="10779604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Residual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Block </a:t>
            </a:r>
            <a:r>
              <a:rPr lang="ko-KR" altLang="en-US" sz="2000" b="1" dirty="0"/>
              <a:t>구조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306CF-3EC8-95D1-0B75-E0EE1DE4A5AF}"/>
              </a:ext>
            </a:extLst>
          </p:cNvPr>
          <p:cNvSpPr txBox="1"/>
          <p:nvPr/>
        </p:nvSpPr>
        <p:spPr>
          <a:xfrm>
            <a:off x="5373769" y="2981622"/>
            <a:ext cx="6367128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0" dirty="0"/>
              <a:t>기존 </a:t>
            </a:r>
            <a:r>
              <a:rPr lang="en-US" altLang="ko-KR" b="0" dirty="0"/>
              <a:t>CNN </a:t>
            </a:r>
            <a:r>
              <a:rPr lang="ko-KR" altLang="en-US" b="0" dirty="0"/>
              <a:t>블록에</a:t>
            </a:r>
            <a:r>
              <a:rPr lang="en-US" altLang="ko-KR" dirty="0"/>
              <a:t> F(x) + x </a:t>
            </a:r>
            <a:r>
              <a:rPr lang="ko-KR" altLang="en-US" dirty="0"/>
              <a:t>구현을 위해 </a:t>
            </a:r>
            <a:r>
              <a:rPr lang="en-US" altLang="ko-KR" dirty="0"/>
              <a:t>Shortcut Connection</a:t>
            </a:r>
            <a:r>
              <a:rPr lang="ko-KR" altLang="en-US" dirty="0"/>
              <a:t>을 추가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0" dirty="0"/>
              <a:t>입력과 출력의 크기가 다를 경우</a:t>
            </a:r>
            <a:r>
              <a:rPr lang="en-US" altLang="ko-KR" b="0" dirty="0"/>
              <a:t>, Projection Shortcut 1x1 Conv</a:t>
            </a:r>
            <a:r>
              <a:rPr lang="ko-KR" altLang="en-US" b="0" dirty="0"/>
              <a:t>로 차원을 맞춤</a:t>
            </a:r>
            <a:endParaRPr lang="en-US" altLang="ko-KR" b="0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A2BAEADA-32A0-5D33-2969-2F5193374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763"/>
          <a:stretch>
            <a:fillRect/>
          </a:stretch>
        </p:blipFill>
        <p:spPr>
          <a:xfrm>
            <a:off x="961293" y="2340670"/>
            <a:ext cx="3807477" cy="400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2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403C1-F356-2499-00CB-14EAB2627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6C2E6F-0F3D-73D3-0763-9F6045FEB076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ResNet</a:t>
            </a:r>
            <a:endParaRPr lang="ko-KR" altLang="en-US" sz="2400" b="1" dirty="0"/>
          </a:p>
        </p:txBody>
      </p:sp>
      <p:pic>
        <p:nvPicPr>
          <p:cNvPr id="4" name="그림 3" descr="텍스트, 번호, 폰트, 낱말맞추기 퍼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DE8F2E-15DA-F37C-B278-5DC97EFC6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93" y="1338765"/>
            <a:ext cx="7465077" cy="3225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2DE8D9-B4B3-1BA3-77F2-A65004DD2A14}"/>
              </a:ext>
            </a:extLst>
          </p:cNvPr>
          <p:cNvSpPr txBox="1"/>
          <p:nvPr/>
        </p:nvSpPr>
        <p:spPr>
          <a:xfrm>
            <a:off x="961293" y="4649445"/>
            <a:ext cx="873829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ResNet-50 </a:t>
            </a:r>
            <a:r>
              <a:rPr lang="ko-KR" altLang="en-US" dirty="0"/>
              <a:t>이상에서 깊이를 늘리려면 파라미터와 </a:t>
            </a:r>
            <a:r>
              <a:rPr lang="ko-KR" altLang="en-US" dirty="0" err="1"/>
              <a:t>연산량</a:t>
            </a:r>
            <a:r>
              <a:rPr lang="ko-KR" altLang="en-US" dirty="0"/>
              <a:t> 증가 문제 해결이 필요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0" dirty="0"/>
              <a:t>- </a:t>
            </a:r>
            <a:r>
              <a:rPr lang="en-US" altLang="ko-KR" dirty="0"/>
              <a:t>Bottleneck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을 넣어 깊이를 늘리면서 </a:t>
            </a:r>
            <a:r>
              <a:rPr lang="ko-KR" altLang="en-US" dirty="0" err="1"/>
              <a:t>연산량을</a:t>
            </a:r>
            <a:r>
              <a:rPr lang="ko-KR" altLang="en-US" dirty="0"/>
              <a:t> 줄임</a:t>
            </a:r>
            <a:endParaRPr lang="en-US" altLang="ko-KR" b="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944E84A-EA6A-7276-B2D9-1D8F2F8EA200}"/>
              </a:ext>
            </a:extLst>
          </p:cNvPr>
          <p:cNvGrpSpPr/>
          <p:nvPr/>
        </p:nvGrpSpPr>
        <p:grpSpPr>
          <a:xfrm>
            <a:off x="1481559" y="5713995"/>
            <a:ext cx="5169430" cy="1054656"/>
            <a:chOff x="1481559" y="5713995"/>
            <a:chExt cx="5169430" cy="10546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007DF49-4072-E84F-14B0-C03C62260975}"/>
                </a:ext>
              </a:extLst>
            </p:cNvPr>
            <p:cNvSpPr/>
            <p:nvPr/>
          </p:nvSpPr>
          <p:spPr>
            <a:xfrm>
              <a:off x="1481559" y="5713995"/>
              <a:ext cx="1203767" cy="67523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1x1 Conv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E30269-71FD-71B0-8422-E22FBF0EC269}"/>
                </a:ext>
              </a:extLst>
            </p:cNvPr>
            <p:cNvSpPr/>
            <p:nvPr/>
          </p:nvSpPr>
          <p:spPr>
            <a:xfrm>
              <a:off x="3196541" y="5713995"/>
              <a:ext cx="1203767" cy="6752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3x3 Conv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8296B5E-12B9-F76C-1112-3D49E3BCD2C1}"/>
                </a:ext>
              </a:extLst>
            </p:cNvPr>
            <p:cNvSpPr/>
            <p:nvPr/>
          </p:nvSpPr>
          <p:spPr>
            <a:xfrm>
              <a:off x="4911523" y="5713995"/>
              <a:ext cx="1203767" cy="67523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1x1 Conv</a:t>
              </a:r>
              <a:endParaRPr lang="ko-KR" altLang="en-US" dirty="0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26F52AF7-5DBF-952F-C2B9-17AD8F2C00A0}"/>
                </a:ext>
              </a:extLst>
            </p:cNvPr>
            <p:cNvSpPr/>
            <p:nvPr/>
          </p:nvSpPr>
          <p:spPr>
            <a:xfrm>
              <a:off x="2777924" y="5997034"/>
              <a:ext cx="324091" cy="162046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D1822D0F-D9FD-5D76-0C33-9CDC149CAD22}"/>
                </a:ext>
              </a:extLst>
            </p:cNvPr>
            <p:cNvSpPr/>
            <p:nvPr/>
          </p:nvSpPr>
          <p:spPr>
            <a:xfrm>
              <a:off x="4493870" y="6014396"/>
              <a:ext cx="324091" cy="162046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1B404A-AEF2-6BDA-CC7B-9EC3FFA0442C}"/>
                </a:ext>
              </a:extLst>
            </p:cNvPr>
            <p:cNvSpPr txBox="1"/>
            <p:nvPr/>
          </p:nvSpPr>
          <p:spPr>
            <a:xfrm>
              <a:off x="1481559" y="6389225"/>
              <a:ext cx="1739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채널 축소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E42715-ACAD-E7F1-8773-BE3C174F1A35}"/>
                </a:ext>
              </a:extLst>
            </p:cNvPr>
            <p:cNvSpPr txBox="1"/>
            <p:nvPr/>
          </p:nvSpPr>
          <p:spPr>
            <a:xfrm>
              <a:off x="4911523" y="6399319"/>
              <a:ext cx="1739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채널 확장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8290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187B95-65F7-0CB5-9970-B5D6CC606EF2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D3832-FBDA-C5E3-F93A-DF1E9D1EFD25}"/>
              </a:ext>
            </a:extLst>
          </p:cNvPr>
          <p:cNvSpPr txBox="1"/>
          <p:nvPr/>
        </p:nvSpPr>
        <p:spPr>
          <a:xfrm>
            <a:off x="961293" y="1862513"/>
            <a:ext cx="5884984" cy="3132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800" dirty="0" err="1"/>
              <a:t>GoogleNet</a:t>
            </a:r>
            <a:endParaRPr lang="en-US" altLang="ko-KR" sz="2800" dirty="0"/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800" dirty="0" err="1"/>
              <a:t>ResNet</a:t>
            </a:r>
            <a:endParaRPr lang="en-US" altLang="ko-KR" sz="2800" dirty="0"/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800" dirty="0"/>
              <a:t>MobileNetV1, V2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80919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D4EC4-FBBD-51CD-7A51-6902A162D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EC4FF5-9F5B-5A50-5AA9-080304E611B9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ResNet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E1A72-F3B3-DDD1-F2A1-2BA78ED14B96}"/>
              </a:ext>
            </a:extLst>
          </p:cNvPr>
          <p:cNvSpPr txBox="1"/>
          <p:nvPr/>
        </p:nvSpPr>
        <p:spPr>
          <a:xfrm>
            <a:off x="961293" y="1384511"/>
            <a:ext cx="10779604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Bottleneck</a:t>
            </a:r>
          </a:p>
          <a:p>
            <a:pPr>
              <a:lnSpc>
                <a:spcPct val="150000"/>
              </a:lnSpc>
            </a:pPr>
            <a:endParaRPr lang="en-US" altLang="ko-KR" sz="20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23FE10-7821-3845-4B08-607230164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15" y="2571720"/>
            <a:ext cx="4019295" cy="477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EEDD68-52D3-F9FF-9DB1-192D56E387BD}"/>
                  </a:ext>
                </a:extLst>
              </p:cNvPr>
              <p:cNvSpPr txBox="1"/>
              <p:nvPr/>
            </p:nvSpPr>
            <p:spPr>
              <a:xfrm>
                <a:off x="1011079" y="3768572"/>
                <a:ext cx="8946636" cy="2323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b="0" dirty="0"/>
                  <a:t>입력 채널 </a:t>
                </a:r>
                <a:r>
                  <a:rPr lang="en-US" altLang="ko-KR" b="0" dirty="0"/>
                  <a:t>: 256, </a:t>
                </a:r>
                <a:r>
                  <a:rPr lang="en-US" altLang="ko-KR" dirty="0"/>
                  <a:t>expansion=4 </a:t>
                </a:r>
                <a:r>
                  <a:rPr lang="ko-KR" altLang="en-US" dirty="0"/>
                  <a:t>가정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b="0" dirty="0"/>
                  <a:t>Plain </a:t>
                </a:r>
                <a:r>
                  <a:rPr lang="ko-KR" altLang="en-US" b="0" dirty="0" err="1"/>
                  <a:t>연산량</a:t>
                </a:r>
                <a:r>
                  <a:rPr lang="en-US" altLang="ko-KR" b="0" dirty="0"/>
                  <a:t> = </a:t>
                </a:r>
                <a:r>
                  <a:rPr lang="en-US" altLang="ko-KR" dirty="0"/>
                  <a:t>3× 3× 256× 256 = 589824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b="0" dirty="0"/>
                  <a:t>Bottleneck </a:t>
                </a:r>
                <a:r>
                  <a:rPr lang="ko-KR" altLang="en-US" b="0" dirty="0"/>
                  <a:t>구조</a:t>
                </a:r>
                <a:r>
                  <a:rPr lang="en-US" altLang="ko-KR" b="0" dirty="0"/>
                  <a:t> </a:t>
                </a:r>
                <a:r>
                  <a:rPr lang="ko-KR" altLang="en-US" b="0" dirty="0" err="1"/>
                  <a:t>연산량</a:t>
                </a:r>
                <a:r>
                  <a:rPr lang="ko-KR" altLang="en-US" b="0" dirty="0"/>
                  <a:t> </a:t>
                </a:r>
                <a:r>
                  <a:rPr lang="en-US" altLang="ko-KR" b="0" dirty="0"/>
                  <a:t>= </a:t>
                </a:r>
                <a:r>
                  <a:rPr lang="en-US" altLang="ko-KR" dirty="0"/>
                  <a:t>(1 ×1× 256×64)+(3×3× 64×64)+(1×1×64×256)=98304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𝑃𝑙𝑎𝑖𝑛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연</m:t>
                        </m:r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산</m:t>
                        </m:r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량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𝐵𝑜𝑡𝑡𝑙𝑒𝑛𝑒𝑐𝑘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연</m:t>
                        </m:r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산</m:t>
                        </m:r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량</m:t>
                        </m:r>
                      </m:den>
                    </m:f>
                  </m:oMath>
                </a14:m>
                <a:r>
                  <a:rPr lang="en-US" altLang="ko-KR" sz="24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589824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98304</m:t>
                        </m:r>
                      </m:den>
                    </m:f>
                    <m:r>
                      <m:rPr>
                        <m:nor/>
                      </m:rPr>
                      <a:rPr lang="ko-KR" altLang="en-US" sz="2400"/>
                      <m:t>≈</m:t>
                    </m:r>
                    <m:r>
                      <m:rPr>
                        <m:nor/>
                      </m:rPr>
                      <a:rPr lang="en-US" altLang="ko-KR" sz="2400" b="0" i="0" smtClean="0"/>
                      <m:t> 6</m:t>
                    </m:r>
                  </m:oMath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EEDD68-52D3-F9FF-9DB1-192D56E38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079" y="3768572"/>
                <a:ext cx="8946636" cy="2323841"/>
              </a:xfrm>
              <a:prstGeom prst="rect">
                <a:avLst/>
              </a:prstGeom>
              <a:blipFill>
                <a:blip r:embed="rId3"/>
                <a:stretch>
                  <a:fillRect l="-6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 descr="도표, 스케치, 기술 도면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40E768-8568-D1AF-EC79-1BD0CCCCD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644" y="1335297"/>
            <a:ext cx="6019429" cy="247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14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508DC-5896-5924-8583-6728C1812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0216AE-2D9E-2ED5-ABAE-FDD1DA37590A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ResNet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CCE37-1DF4-C106-CE98-18A3BC2D2AC3}"/>
              </a:ext>
            </a:extLst>
          </p:cNvPr>
          <p:cNvSpPr txBox="1"/>
          <p:nvPr/>
        </p:nvSpPr>
        <p:spPr>
          <a:xfrm>
            <a:off x="961293" y="1384511"/>
            <a:ext cx="1077960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Residual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Learning </a:t>
            </a:r>
            <a:r>
              <a:rPr lang="ko-KR" altLang="en-US" sz="2000" b="1" dirty="0"/>
              <a:t>효과 </a:t>
            </a:r>
            <a:endParaRPr lang="en-US" altLang="ko-KR" sz="2000" b="1" dirty="0"/>
          </a:p>
        </p:txBody>
      </p:sp>
      <p:pic>
        <p:nvPicPr>
          <p:cNvPr id="5" name="그림 4" descr="라인, 그래프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D8AC6D-BD74-D1E4-7A65-A869FA6B0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93" y="2129879"/>
            <a:ext cx="7902420" cy="25982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19D2A3-E5F8-F6CA-542A-BAFB908150A1}"/>
              </a:ext>
            </a:extLst>
          </p:cNvPr>
          <p:cNvSpPr txBox="1"/>
          <p:nvPr/>
        </p:nvSpPr>
        <p:spPr>
          <a:xfrm>
            <a:off x="1069612" y="5038594"/>
            <a:ext cx="842607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훈련 오류 감소 </a:t>
            </a:r>
            <a:r>
              <a:rPr lang="en-US" altLang="ko-KR" b="0" dirty="0"/>
              <a:t>: </a:t>
            </a:r>
            <a:r>
              <a:rPr lang="ko-KR" altLang="en-US" b="0" dirty="0"/>
              <a:t>깊은 네트워크도 얕은 네트워크도 항상 더 잘 </a:t>
            </a:r>
            <a:r>
              <a:rPr lang="ko-KR" altLang="en-US" b="0" dirty="0" err="1"/>
              <a:t>학습이됨</a:t>
            </a:r>
            <a:endParaRPr lang="en-US" altLang="ko-KR" b="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일반화 향상 </a:t>
            </a:r>
            <a:r>
              <a:rPr lang="en-US" altLang="ko-KR" dirty="0"/>
              <a:t>: </a:t>
            </a:r>
            <a:r>
              <a:rPr lang="ko-KR" altLang="en-US" dirty="0"/>
              <a:t>깊이 증가에 따라 정확도도 꾸준히 향상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894819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1E476-1219-476F-6E05-51ACD98A2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0D15B-23B1-5F74-9E14-2C4944E68BF0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ResNet</a:t>
            </a:r>
            <a:endParaRPr lang="ko-KR" altLang="en-US" sz="2400" b="1" dirty="0"/>
          </a:p>
        </p:txBody>
      </p:sp>
      <p:pic>
        <p:nvPicPr>
          <p:cNvPr id="4" name="그림 3" descr="텍스트, 라인, 도표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2987FC-3C62-2DB2-1636-CA6C0E9B4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93" y="1160585"/>
            <a:ext cx="10727775" cy="2609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A341DB-3B21-370A-247C-D444F0887CAA}"/>
              </a:ext>
            </a:extLst>
          </p:cNvPr>
          <p:cNvSpPr txBox="1"/>
          <p:nvPr/>
        </p:nvSpPr>
        <p:spPr>
          <a:xfrm>
            <a:off x="961293" y="4066321"/>
            <a:ext cx="10868034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네트워크 깊이에 따른 학습 및 테스트 오류 변화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Plain </a:t>
            </a:r>
            <a:r>
              <a:rPr lang="ko-KR" altLang="en-US" dirty="0"/>
              <a:t>네트워크는 깊이가 깊어질수록 </a:t>
            </a:r>
            <a:r>
              <a:rPr lang="en-US" altLang="ko-KR" dirty="0"/>
              <a:t>training error</a:t>
            </a:r>
            <a:r>
              <a:rPr lang="ko-KR" altLang="en-US" dirty="0"/>
              <a:t>가 오히려 증가 </a:t>
            </a:r>
            <a:r>
              <a:rPr lang="en-US" altLang="ko-KR" dirty="0"/>
              <a:t>(Degradation problem)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err="1"/>
              <a:t>ResNet</a:t>
            </a:r>
            <a:r>
              <a:rPr lang="ko-KR" altLang="en-US" dirty="0"/>
              <a:t>은 </a:t>
            </a:r>
            <a:r>
              <a:rPr lang="ko-KR" altLang="en-US" b="1" dirty="0"/>
              <a:t>깊이가 깊어질수록 훈련 오류 감소 </a:t>
            </a:r>
            <a:r>
              <a:rPr lang="en-US" altLang="ko-KR" b="1" dirty="0"/>
              <a:t>+ </a:t>
            </a:r>
            <a:r>
              <a:rPr lang="ko-KR" altLang="en-US" b="1" dirty="0"/>
              <a:t>테스트 오류도 안정적으로 감소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b="1" dirty="0"/>
              <a:t>Residual Connection </a:t>
            </a:r>
            <a:r>
              <a:rPr lang="ko-KR" altLang="en-US" b="1" dirty="0"/>
              <a:t>덕분에 최적화가 쉬워지고</a:t>
            </a:r>
            <a:r>
              <a:rPr lang="en-US" altLang="ko-KR" b="1" dirty="0"/>
              <a:t>, </a:t>
            </a:r>
            <a:r>
              <a:rPr lang="ko-KR" altLang="en-US" b="1" dirty="0"/>
              <a:t>깊이에 따른 성능 향상 가능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1000</a:t>
            </a:r>
            <a:r>
              <a:rPr lang="ko-KR" altLang="en-US" dirty="0"/>
              <a:t>층 이상의 네트워크 실험 </a:t>
            </a:r>
            <a:r>
              <a:rPr lang="en-US" altLang="ko-KR" dirty="0"/>
              <a:t>: Overfitting </a:t>
            </a:r>
            <a:r>
              <a:rPr lang="ko-KR" altLang="en-US" dirty="0"/>
              <a:t>발생</a:t>
            </a:r>
            <a:r>
              <a:rPr lang="en-US" altLang="ko-KR" dirty="0"/>
              <a:t>(</a:t>
            </a:r>
            <a:r>
              <a:rPr lang="ko-KR" altLang="en-US" dirty="0"/>
              <a:t>논문에서는 </a:t>
            </a:r>
            <a:r>
              <a:rPr lang="en-US" altLang="ko-KR" dirty="0"/>
              <a:t>CIFAR-10 </a:t>
            </a:r>
            <a:r>
              <a:rPr lang="ko-KR" altLang="en-US" dirty="0"/>
              <a:t>데이터 셋이 너무 작아 </a:t>
            </a:r>
            <a:r>
              <a:rPr lang="en-US" altLang="ko-KR" dirty="0"/>
              <a:t>1202</a:t>
            </a:r>
            <a:r>
              <a:rPr lang="ko-KR" altLang="en-US" dirty="0"/>
              <a:t>층 모델은 </a:t>
            </a:r>
            <a:r>
              <a:rPr lang="en-US" altLang="ko-KR" dirty="0"/>
              <a:t>19.4M </a:t>
            </a:r>
            <a:r>
              <a:rPr lang="ko-KR" altLang="en-US" dirty="0"/>
              <a:t>파라미터로 </a:t>
            </a:r>
            <a:r>
              <a:rPr lang="ko-KR" altLang="en-US" dirty="0" err="1"/>
              <a:t>과대적합했다</a:t>
            </a:r>
            <a:r>
              <a:rPr lang="ko-KR" altLang="en-US" dirty="0"/>
              <a:t> 설명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8897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765FC-8092-3D82-CB3F-870F33F81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0C5557-2C95-B330-43B3-1A1437B51BCD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ResNet</a:t>
            </a:r>
            <a:endParaRPr lang="ko-KR" altLang="en-US" sz="2400" b="1" dirty="0"/>
          </a:p>
        </p:txBody>
      </p:sp>
      <p:pic>
        <p:nvPicPr>
          <p:cNvPr id="8" name="그림 7" descr="텍스트, 폰트, 번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31A003-9FBA-12BF-95E8-46B0BAE44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92" y="1500241"/>
            <a:ext cx="6319183" cy="45530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2166BE-C5E2-99E6-0425-BBCCCE13D6CA}"/>
              </a:ext>
            </a:extLst>
          </p:cNvPr>
          <p:cNvSpPr txBox="1"/>
          <p:nvPr/>
        </p:nvSpPr>
        <p:spPr>
          <a:xfrm>
            <a:off x="7419371" y="2677359"/>
            <a:ext cx="4659856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0" dirty="0"/>
              <a:t>Classification error on CIFAR-10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0" dirty="0" err="1"/>
              <a:t>ResNet</a:t>
            </a:r>
            <a:r>
              <a:rPr lang="ko-KR" altLang="en-US" b="0" dirty="0"/>
              <a:t>은 깊이가 깊어질 수록 오류율이 감소</a:t>
            </a:r>
            <a:endParaRPr lang="en-US" altLang="ko-KR" b="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ResNet-110</a:t>
            </a:r>
            <a:r>
              <a:rPr lang="ko-KR" altLang="en-US" dirty="0"/>
              <a:t>에서 최고 성능을 보임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258550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6DB09-D347-6D52-9AF3-F0467E2F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D45A2-73DC-EBF9-C44E-9B9469BD57FC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ResNet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B34E5E-ED0F-2059-3D8F-D37DCED428DA}"/>
              </a:ext>
            </a:extLst>
          </p:cNvPr>
          <p:cNvSpPr txBox="1"/>
          <p:nvPr/>
        </p:nvSpPr>
        <p:spPr>
          <a:xfrm>
            <a:off x="961293" y="1384511"/>
            <a:ext cx="1077960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ResNet-26</a:t>
            </a:r>
            <a:r>
              <a:rPr lang="ko-KR" altLang="en-US" sz="2000" b="1" dirty="0"/>
              <a:t> 구현 테스트 </a:t>
            </a:r>
            <a:r>
              <a:rPr lang="en-US" altLang="ko-KR" sz="2000" b="1" dirty="0"/>
              <a:t>(CIFAR-10)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5C4B113-0ED2-072F-C97D-5DBA40E3E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142693"/>
              </p:ext>
            </p:extLst>
          </p:nvPr>
        </p:nvGraphicFramePr>
        <p:xfrm>
          <a:off x="961293" y="1963645"/>
          <a:ext cx="10515600" cy="25603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4666088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182235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2835588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74898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(1) Custom</a:t>
                      </a:r>
                      <a:r>
                        <a:rPr lang="ko-KR" altLang="en-US" dirty="0"/>
                        <a:t> </a:t>
                      </a:r>
                      <a:r>
                        <a:rPr lang="en-US" dirty="0"/>
                        <a:t>ResNet-26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(2) </a:t>
                      </a:r>
                      <a:r>
                        <a:rPr lang="en-US" dirty="0" err="1"/>
                        <a:t>BoTTA</a:t>
                      </a:r>
                      <a:r>
                        <a:rPr lang="en-US" dirty="0"/>
                        <a:t> ResNet-26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(3) KR </a:t>
                      </a:r>
                      <a:r>
                        <a:rPr lang="ko-KR" altLang="en-US" dirty="0"/>
                        <a:t>논문 </a:t>
                      </a:r>
                      <a:r>
                        <a:rPr lang="en-US" dirty="0"/>
                        <a:t>ResNet-26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818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Input Layer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Conv(3×3, stride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Conv(3×3, stride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Conv(3×3, stride 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9673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Block Type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BasicBlock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BasicBlock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BasicBlock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631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Stage Blocks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4-4-4-4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4-4-4-4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5 Residual Modules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6683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Params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~0.36M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~0.36M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~0.36M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0566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Optimizer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SGD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SGD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SGD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361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Accuracy (CIFAR-10)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dirty="0"/>
                        <a:t>91.16%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~93%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dirty="0"/>
                        <a:t>91.91%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709781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E2753A0-5297-C1DE-42C0-8CC3A30FB1B9}"/>
              </a:ext>
            </a:extLst>
          </p:cNvPr>
          <p:cNvSpPr txBox="1"/>
          <p:nvPr/>
        </p:nvSpPr>
        <p:spPr>
          <a:xfrm>
            <a:off x="961293" y="5473489"/>
            <a:ext cx="107796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(2) Schneider, S., Varma, R., Gontijo Lopes, R., &amp; </a:t>
            </a:r>
            <a:r>
              <a:rPr lang="en-US" altLang="ko-KR" sz="1400" dirty="0" err="1"/>
              <a:t>Cubuk</a:t>
            </a:r>
            <a:r>
              <a:rPr lang="en-US" altLang="ko-KR" sz="1400" dirty="0"/>
              <a:t>, E. D. (2023). </a:t>
            </a:r>
            <a:r>
              <a:rPr lang="en-US" altLang="ko-KR" sz="1400" dirty="0" err="1"/>
              <a:t>BoTTA</a:t>
            </a:r>
            <a:r>
              <a:rPr lang="en-US" altLang="ko-KR" sz="1400" dirty="0"/>
              <a:t>: Benchmarking on-device test time adaptation. *</a:t>
            </a:r>
            <a:r>
              <a:rPr lang="en-US" altLang="ko-KR" sz="1400" dirty="0" err="1"/>
              <a:t>arXiv</a:t>
            </a:r>
            <a:r>
              <a:rPr lang="en-US" altLang="ko-KR" sz="1400" dirty="0"/>
              <a:t> preprint arXiv:2302.04861*. </a:t>
            </a:r>
            <a:r>
              <a:rPr lang="en-US" altLang="ko-KR" sz="1400" dirty="0">
                <a:hlinkClick r:id="rId3"/>
              </a:rPr>
              <a:t>https://arxiv.org/abs/2302.04861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(3) Liu, J., Wen, D., Gao, H., Tao, W., Chen, T.-W., Osa, K., &amp; Kato, M. (2019). Knowledge representing: Efficient, sparse representation of prior knowledge for knowledge distillation. *</a:t>
            </a:r>
            <a:r>
              <a:rPr lang="en-US" altLang="ko-KR" sz="1400" dirty="0" err="1"/>
              <a:t>arXiv</a:t>
            </a:r>
            <a:r>
              <a:rPr lang="en-US" altLang="ko-KR" sz="1400" dirty="0"/>
              <a:t> preprint arXiv:1911.05329*. https://arxiv.org/abs/1911.05329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9158A9-E620-A33F-F709-91EC3B1AF248}"/>
              </a:ext>
            </a:extLst>
          </p:cNvPr>
          <p:cNvSpPr txBox="1"/>
          <p:nvPr/>
        </p:nvSpPr>
        <p:spPr>
          <a:xfrm>
            <a:off x="961293" y="4608604"/>
            <a:ext cx="8159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Epoch:                                                            40                                         200</a:t>
            </a:r>
          </a:p>
          <a:p>
            <a:r>
              <a:rPr lang="en-US" altLang="ko-KR" sz="1200" dirty="0"/>
              <a:t>LR Scheduler                                              </a:t>
            </a:r>
            <a:r>
              <a:rPr lang="en-US" altLang="ko-KR" sz="1200" dirty="0" err="1"/>
              <a:t>MultiStepLR</a:t>
            </a:r>
            <a:r>
              <a:rPr lang="en-US" altLang="ko-KR" sz="1200" dirty="0"/>
              <a:t>                          Cosine Annealing</a:t>
            </a:r>
          </a:p>
          <a:p>
            <a:r>
              <a:rPr lang="en-US" altLang="ko-KR" sz="1200" dirty="0"/>
              <a:t>Weight Decay                                                  1e-5                                       5e-4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26426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57D08-ACAF-10B4-D0D3-E1F3B3DD5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3ABD9F-DFD8-BD2E-EDD4-740A86AC42DB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MobilNetV1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288EA-2AF0-7F16-B1D4-8872414E3988}"/>
              </a:ext>
            </a:extLst>
          </p:cNvPr>
          <p:cNvSpPr txBox="1"/>
          <p:nvPr/>
        </p:nvSpPr>
        <p:spPr>
          <a:xfrm>
            <a:off x="961292" y="1267968"/>
            <a:ext cx="9145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Howard, A. G., Zhu, M., Chen, B., </a:t>
            </a:r>
            <a:r>
              <a:rPr lang="en-US" altLang="ko-KR" dirty="0" err="1"/>
              <a:t>Kalenichenko</a:t>
            </a:r>
            <a:r>
              <a:rPr lang="en-US" altLang="ko-KR" dirty="0"/>
              <a:t>, D., Wang, W., Weyand, T., </a:t>
            </a:r>
            <a:r>
              <a:rPr lang="en-US" altLang="ko-KR" dirty="0" err="1"/>
              <a:t>Andreetto</a:t>
            </a:r>
            <a:r>
              <a:rPr lang="en-US" altLang="ko-KR" dirty="0"/>
              <a:t>, M., &amp; Adam, H. (2017). </a:t>
            </a:r>
            <a:r>
              <a:rPr lang="en-US" altLang="ko-KR" i="1" dirty="0" err="1"/>
              <a:t>MobileNets</a:t>
            </a:r>
            <a:r>
              <a:rPr lang="en-US" altLang="ko-KR" i="1" dirty="0"/>
              <a:t>: Efficient convolutional neural networks for mobile vision applications</a:t>
            </a:r>
            <a:r>
              <a:rPr lang="en-US" altLang="ko-KR" dirty="0"/>
              <a:t>. </a:t>
            </a:r>
            <a:r>
              <a:rPr lang="en-US" altLang="ko-KR" dirty="0" err="1"/>
              <a:t>arXiv</a:t>
            </a:r>
            <a:r>
              <a:rPr lang="en-US" altLang="ko-KR" dirty="0"/>
              <a:t> preprint arXiv:1704.04861. </a:t>
            </a:r>
            <a:r>
              <a:rPr lang="en-US" altLang="ko-KR" dirty="0">
                <a:hlinkClick r:id="rId2"/>
              </a:rPr>
              <a:t>https://arxiv.org/abs/1704.04861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0B882-B113-075C-11BF-5BBA6737FCC6}"/>
              </a:ext>
            </a:extLst>
          </p:cNvPr>
          <p:cNvSpPr txBox="1"/>
          <p:nvPr/>
        </p:nvSpPr>
        <p:spPr>
          <a:xfrm>
            <a:off x="1082111" y="3113849"/>
            <a:ext cx="9845719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등장 배경 </a:t>
            </a:r>
            <a:r>
              <a:rPr lang="en-US" altLang="ko-KR" b="1" dirty="0"/>
              <a:t>: </a:t>
            </a:r>
            <a:r>
              <a:rPr lang="ko-KR" altLang="en-US" b="1" dirty="0"/>
              <a:t>기존 </a:t>
            </a:r>
            <a:r>
              <a:rPr lang="en-US" altLang="ko-KR" b="1" dirty="0"/>
              <a:t>VGG, </a:t>
            </a:r>
            <a:r>
              <a:rPr lang="en-US" altLang="ko-KR" b="1" dirty="0" err="1"/>
              <a:t>GoogleNet</a:t>
            </a:r>
            <a:r>
              <a:rPr lang="en-US" altLang="ko-KR" b="1" dirty="0"/>
              <a:t>, </a:t>
            </a:r>
            <a:r>
              <a:rPr lang="en-US" altLang="ko-KR" b="1" dirty="0" err="1"/>
              <a:t>ResNet</a:t>
            </a:r>
            <a:r>
              <a:rPr lang="en-US" altLang="ko-KR" b="1" dirty="0"/>
              <a:t> </a:t>
            </a:r>
            <a:r>
              <a:rPr lang="ko-KR" altLang="en-US" b="1" dirty="0"/>
              <a:t>같은 모델들은 매우 크고</a:t>
            </a:r>
            <a:r>
              <a:rPr lang="en-US" altLang="ko-KR" b="1" dirty="0"/>
              <a:t>, </a:t>
            </a:r>
            <a:r>
              <a:rPr lang="ko-KR" altLang="en-US" b="1" dirty="0" err="1"/>
              <a:t>계산량이</a:t>
            </a:r>
            <a:r>
              <a:rPr lang="ko-KR" altLang="en-US" b="1" dirty="0"/>
              <a:t> 많아 강력한 </a:t>
            </a:r>
            <a:r>
              <a:rPr lang="en-US" altLang="ko-KR" b="1" dirty="0"/>
              <a:t>GPU</a:t>
            </a:r>
            <a:r>
              <a:rPr lang="ko-KR" altLang="en-US" b="1" dirty="0"/>
              <a:t>가 필수적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정확도를 적절히 유지하면서도</a:t>
            </a:r>
            <a:r>
              <a:rPr lang="en-US" altLang="ko-KR" b="1" dirty="0"/>
              <a:t>, </a:t>
            </a:r>
            <a:r>
              <a:rPr lang="ko-KR" altLang="en-US" b="1" dirty="0"/>
              <a:t>모델의 크기와 연산 속도</a:t>
            </a:r>
            <a:r>
              <a:rPr lang="en-US" altLang="ko-KR" b="1" dirty="0"/>
              <a:t>(latency)</a:t>
            </a:r>
            <a:r>
              <a:rPr lang="ko-KR" altLang="en-US" b="1" dirty="0"/>
              <a:t>를 획기적으로 줄인 효율적인 </a:t>
            </a:r>
            <a:r>
              <a:rPr lang="ko-KR" altLang="en-US" b="1" dirty="0" err="1"/>
              <a:t>아키텍쳐</a:t>
            </a:r>
            <a:r>
              <a:rPr lang="ko-KR" altLang="en-US" b="1" dirty="0"/>
              <a:t> 제안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67630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182D5-9AB6-2B4B-E5CC-C5C8C6C57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1893C3-C565-202A-C5DF-C89BF59A4F63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MobilNetV1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1F9E0-49FD-398C-2794-D1BA95EF33EC}"/>
              </a:ext>
            </a:extLst>
          </p:cNvPr>
          <p:cNvSpPr txBox="1"/>
          <p:nvPr/>
        </p:nvSpPr>
        <p:spPr>
          <a:xfrm>
            <a:off x="961293" y="1587852"/>
            <a:ext cx="10779604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메인 아이디어</a:t>
            </a:r>
            <a:endParaRPr lang="en-US" altLang="ko-KR" sz="2000" b="1" dirty="0"/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sz="2000" b="1" dirty="0"/>
              <a:t>Convolution</a:t>
            </a:r>
            <a:r>
              <a:rPr lang="ko-KR" altLang="en-US" sz="2000" b="1" dirty="0"/>
              <a:t> 대신 </a:t>
            </a:r>
            <a:r>
              <a:rPr lang="en-US" altLang="ko-KR" sz="2000" b="1" dirty="0" err="1"/>
              <a:t>Depthwise</a:t>
            </a:r>
            <a:r>
              <a:rPr lang="en-US" altLang="ko-KR" sz="2000" b="1" dirty="0"/>
              <a:t> Separable Convolution </a:t>
            </a:r>
            <a:r>
              <a:rPr lang="ko-KR" altLang="en-US" sz="2000" b="1" dirty="0"/>
              <a:t>적용</a:t>
            </a:r>
            <a:endParaRPr lang="en-US" altLang="ko-KR" sz="2000" b="1" dirty="0"/>
          </a:p>
          <a:p>
            <a:pPr marL="342900" indent="-342900">
              <a:lnSpc>
                <a:spcPct val="200000"/>
              </a:lnSpc>
              <a:buFontTx/>
              <a:buChar char="-"/>
            </a:pPr>
            <a:endParaRPr lang="en-US" altLang="ko-K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A2F569-2E7E-9F5A-F3DA-55CBCBA3F0AA}"/>
                  </a:ext>
                </a:extLst>
              </p:cNvPr>
              <p:cNvSpPr txBox="1"/>
              <p:nvPr/>
            </p:nvSpPr>
            <p:spPr>
              <a:xfrm>
                <a:off x="1082112" y="3113849"/>
                <a:ext cx="7507252" cy="3081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b="1" dirty="0"/>
                  <a:t>Convolution</a:t>
                </a:r>
              </a:p>
              <a:p>
                <a:pPr marL="285750" indent="-285750">
                  <a:lnSpc>
                    <a:spcPct val="200000"/>
                  </a:lnSpc>
                  <a:buFontTx/>
                  <a:buChar char="-"/>
                </a:pPr>
                <a:r>
                  <a:rPr lang="ko-KR" altLang="en-US" b="1" dirty="0"/>
                  <a:t>기존 </a:t>
                </a:r>
                <a:r>
                  <a:rPr lang="en-US" altLang="ko-KR" b="1" dirty="0"/>
                  <a:t>Convolution : </a:t>
                </a:r>
                <a:r>
                  <a:rPr lang="ko-KR" altLang="en-US" b="1" dirty="0"/>
                  <a:t>하나의 출력을 만드는데 아래와 같은 비용이 듦</a:t>
                </a:r>
                <a:endParaRPr lang="en-US" altLang="ko-KR" b="1" dirty="0"/>
              </a:p>
              <a:p>
                <a:pPr marL="285750" indent="-285750">
                  <a:lnSpc>
                    <a:spcPct val="20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endParaRPr lang="en-US" altLang="ko-KR" sz="2800" b="1" dirty="0"/>
              </a:p>
              <a:p>
                <a:pPr marL="285750" indent="-285750">
                  <a:lnSpc>
                    <a:spcPct val="200000"/>
                  </a:lnSpc>
                  <a:buFontTx/>
                  <a:buChar char="-"/>
                </a:pPr>
                <a:r>
                  <a:rPr lang="ko-KR" altLang="en-US" b="1" dirty="0"/>
                  <a:t>즉</a:t>
                </a:r>
                <a:r>
                  <a:rPr lang="en-US" altLang="ko-KR" b="1" dirty="0"/>
                  <a:t>, </a:t>
                </a:r>
                <a:r>
                  <a:rPr lang="ko-KR" altLang="en-US" b="1" dirty="0"/>
                  <a:t>하나의 채널을 만드는데 항상 모든 입력 데이터를 다시 </a:t>
                </a:r>
                <a:r>
                  <a:rPr lang="en-US" altLang="ko-KR" b="1" dirty="0"/>
                  <a:t>Convolution </a:t>
                </a:r>
                <a:r>
                  <a:rPr lang="ko-KR" altLang="en-US" b="1" dirty="0"/>
                  <a:t>해야함</a:t>
                </a:r>
                <a:endParaRPr lang="en-US" altLang="ko-KR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A2F569-2E7E-9F5A-F3DA-55CBCBA3F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112" y="3113849"/>
                <a:ext cx="7507252" cy="3081934"/>
              </a:xfrm>
              <a:prstGeom prst="rect">
                <a:avLst/>
              </a:prstGeom>
              <a:blipFill>
                <a:blip r:embed="rId3"/>
                <a:stretch>
                  <a:fillRect l="-894" b="-23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 descr="텍스트, 폰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9549C1-ABDE-BC2D-6A68-99694DD16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281" y="4623802"/>
            <a:ext cx="4490837" cy="16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42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D9AF3-70D2-BBCC-148D-A10A6B304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564C39-5E39-B46E-3DFB-EA7A36A326B2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MobilNetV1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BD5D9-BCBF-C161-71A3-BE1C829B23D5}"/>
              </a:ext>
            </a:extLst>
          </p:cNvPr>
          <p:cNvSpPr txBox="1"/>
          <p:nvPr/>
        </p:nvSpPr>
        <p:spPr>
          <a:xfrm>
            <a:off x="961293" y="1587852"/>
            <a:ext cx="10779604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Standard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Convolution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endParaRPr lang="en-US" altLang="ko-KR" sz="2000" b="1" dirty="0"/>
          </a:p>
        </p:txBody>
      </p:sp>
      <p:pic>
        <p:nvPicPr>
          <p:cNvPr id="6" name="그림 5" descr="도표, 라인, 스케치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6DE61F-6566-FF12-E797-3C5171B68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9"/>
          <a:stretch>
            <a:fillRect/>
          </a:stretch>
        </p:blipFill>
        <p:spPr>
          <a:xfrm>
            <a:off x="0" y="2511786"/>
            <a:ext cx="7248740" cy="3647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29FA85-E9FF-5D6B-B21E-D62ED587726F}"/>
              </a:ext>
            </a:extLst>
          </p:cNvPr>
          <p:cNvSpPr txBox="1"/>
          <p:nvPr/>
        </p:nvSpPr>
        <p:spPr>
          <a:xfrm>
            <a:off x="6434793" y="3267593"/>
            <a:ext cx="5306104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/>
              <a:t>- </a:t>
            </a:r>
            <a:r>
              <a:rPr lang="ko-KR" altLang="en-US" b="1" dirty="0"/>
              <a:t>기존 </a:t>
            </a:r>
            <a:r>
              <a:rPr lang="en-US" altLang="ko-KR" b="1" dirty="0"/>
              <a:t>Conv</a:t>
            </a:r>
            <a:r>
              <a:rPr lang="ko-KR" altLang="en-US" b="1" dirty="0"/>
              <a:t>의 연산은 공간과 채널 정보를 동시에 조합하여 채널을 만듦 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178842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57C2B-7DE0-2BF1-FDD0-207EB40D8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77F128-A1EC-A3B9-7CA8-9EEF8444310F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MobilNetV1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8E088C-639E-4C5C-40EC-CE2DA994382A}"/>
              </a:ext>
            </a:extLst>
          </p:cNvPr>
          <p:cNvSpPr txBox="1"/>
          <p:nvPr/>
        </p:nvSpPr>
        <p:spPr>
          <a:xfrm>
            <a:off x="961293" y="1384511"/>
            <a:ext cx="10779604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err="1"/>
              <a:t>Depthwise</a:t>
            </a:r>
            <a:r>
              <a:rPr lang="en-US" altLang="ko-KR" sz="2000" b="1" dirty="0"/>
              <a:t> Separable Convolution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endParaRPr lang="en-US" altLang="ko-KR" sz="2000" b="1" dirty="0"/>
          </a:p>
        </p:txBody>
      </p:sp>
      <p:pic>
        <p:nvPicPr>
          <p:cNvPr id="5" name="그림 4" descr="도표, 텍스트, 평면도, 기술 도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323E95-F583-C5F1-2770-5453A2F31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3" y="2412369"/>
            <a:ext cx="5688601" cy="4010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2942FD-F2C5-16E4-4EF9-22BD60047589}"/>
              </a:ext>
            </a:extLst>
          </p:cNvPr>
          <p:cNvSpPr txBox="1"/>
          <p:nvPr/>
        </p:nvSpPr>
        <p:spPr>
          <a:xfrm>
            <a:off x="6139704" y="2860947"/>
            <a:ext cx="5909607" cy="2774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b="1" dirty="0" err="1"/>
              <a:t>Depthwise</a:t>
            </a:r>
            <a:r>
              <a:rPr lang="en-US" altLang="ko-KR" b="1" dirty="0"/>
              <a:t> Convolution + Pointwise Convolution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b="1" dirty="0" err="1"/>
              <a:t>Depthwise</a:t>
            </a:r>
            <a:r>
              <a:rPr lang="en-US" altLang="ko-KR" b="1" dirty="0"/>
              <a:t> Conv &gt; </a:t>
            </a:r>
            <a:r>
              <a:rPr lang="ko-KR" altLang="en-US" b="1" dirty="0"/>
              <a:t>공간적 정보를 추출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b="1" dirty="0"/>
              <a:t>Pointwise Conv &gt; </a:t>
            </a:r>
            <a:r>
              <a:rPr lang="ko-KR" altLang="en-US" b="1" dirty="0"/>
              <a:t>채널의 정보를 조합하여 채널을 만듦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74471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26A01-B79B-434B-5021-6CE98F859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1CE8EC-A193-EBCE-EA4E-359A11AB2D51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MobilNetV1</a:t>
            </a:r>
            <a:endParaRPr lang="ko-KR" altLang="en-US" sz="2400" b="1" dirty="0"/>
          </a:p>
        </p:txBody>
      </p:sp>
      <p:pic>
        <p:nvPicPr>
          <p:cNvPr id="4" name="그림 3" descr="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94087C-21BB-C4CA-6B15-ACB75165B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06" y="1522246"/>
            <a:ext cx="7108220" cy="2101488"/>
          </a:xfrm>
          <a:prstGeom prst="rect">
            <a:avLst/>
          </a:prstGeom>
        </p:spPr>
      </p:pic>
      <p:pic>
        <p:nvPicPr>
          <p:cNvPr id="6" name="그림 5" descr="도표, 디자인, 인터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9BCC01-1A7F-93B5-069E-5A28930C1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3" y="4105801"/>
            <a:ext cx="7108220" cy="2459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D517A8-0303-9F75-0AA3-2695FF0F4AC1}"/>
                  </a:ext>
                </a:extLst>
              </p:cNvPr>
              <p:cNvSpPr txBox="1"/>
              <p:nvPr/>
            </p:nvSpPr>
            <p:spPr>
              <a:xfrm>
                <a:off x="7369323" y="1650441"/>
                <a:ext cx="4633271" cy="1800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b="1" dirty="0"/>
                  <a:t>Depthwise Convolution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b="1" dirty="0"/>
                  <a:t>채널을 결합하지 않고</a:t>
                </a:r>
                <a:r>
                  <a:rPr lang="en-US" altLang="ko-KR" b="1" dirty="0"/>
                  <a:t>, </a:t>
                </a:r>
                <a:r>
                  <a:rPr lang="ko-KR" altLang="en-US" b="1" dirty="0"/>
                  <a:t>각 입력 채널에 대해</a:t>
                </a:r>
                <a:r>
                  <a:rPr lang="en-US" altLang="ko-KR" b="1" dirty="0"/>
                  <a:t> </a:t>
                </a:r>
                <a:r>
                  <a:rPr lang="ko-KR" altLang="en-US" b="1" dirty="0"/>
                  <a:t>독립적으로 필터링</a:t>
                </a:r>
                <a:r>
                  <a:rPr lang="en-US" altLang="ko-KR" b="1" dirty="0"/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𝑪𝒐𝒔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𝑫𝒆𝒑𝒕𝒉𝒘𝒊𝒔𝒆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endParaRPr lang="en-US" altLang="ko-KR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D517A8-0303-9F75-0AA3-2695FF0F4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323" y="1650441"/>
                <a:ext cx="4633271" cy="1800108"/>
              </a:xfrm>
              <a:prstGeom prst="rect">
                <a:avLst/>
              </a:prstGeom>
              <a:blipFill>
                <a:blip r:embed="rId5"/>
                <a:stretch>
                  <a:fillRect l="-1447" b="-2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7548E4-85E7-EA81-C0D6-AEEECD2F70F8}"/>
                  </a:ext>
                </a:extLst>
              </p:cNvPr>
              <p:cNvSpPr txBox="1"/>
              <p:nvPr/>
            </p:nvSpPr>
            <p:spPr>
              <a:xfrm>
                <a:off x="7297626" y="3820480"/>
                <a:ext cx="4633271" cy="2577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b="1" dirty="0"/>
                  <a:t>Pointwise Convolution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b="1" dirty="0"/>
                  <a:t>1x1 Conv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b="1" dirty="0"/>
                  <a:t>여러 입력 채널</a:t>
                </a:r>
                <a:r>
                  <a:rPr lang="en-US" altLang="ko-KR" b="1" dirty="0"/>
                  <a:t>(M)</a:t>
                </a:r>
                <a:r>
                  <a:rPr lang="ko-KR" altLang="en-US" b="1" dirty="0"/>
                  <a:t>을 섞어 하나의 출력 채널을 생성</a:t>
                </a:r>
                <a:endParaRPr lang="en-US" altLang="ko-KR" b="1" dirty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b="1" dirty="0"/>
                  <a:t>출력 채널의 수</a:t>
                </a:r>
                <a:r>
                  <a:rPr lang="en-US" altLang="ko-KR" b="1" dirty="0"/>
                  <a:t>(N)</a:t>
                </a:r>
                <a:r>
                  <a:rPr lang="ko-KR" altLang="en-US" b="1" dirty="0"/>
                  <a:t>만큼 생성</a:t>
                </a:r>
                <a:endParaRPr lang="en-US" altLang="ko-KR" b="1" dirty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𝑪𝒐𝒔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𝑷𝒐𝒊𝒏𝒕𝒘𝒊𝒔𝒆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altLang="ko-KR" b="1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7548E4-85E7-EA81-C0D6-AEEECD2F7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626" y="3820480"/>
                <a:ext cx="4633271" cy="2577950"/>
              </a:xfrm>
              <a:prstGeom prst="rect">
                <a:avLst/>
              </a:prstGeom>
              <a:blipFill>
                <a:blip r:embed="rId6"/>
                <a:stretch>
                  <a:fillRect l="-1316" b="-26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13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3B528-FB48-8F59-FB5B-22EC69EF3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06F72D-445D-57D5-3CE9-CD8CC9A45694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GoogleNet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34378-33C3-8D00-9DE1-56A4FFD7B0A2}"/>
              </a:ext>
            </a:extLst>
          </p:cNvPr>
          <p:cNvSpPr txBox="1"/>
          <p:nvPr/>
        </p:nvSpPr>
        <p:spPr>
          <a:xfrm>
            <a:off x="961292" y="1267968"/>
            <a:ext cx="914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Szegedy, C., Liu, W., Jia, Y., </a:t>
            </a:r>
            <a:r>
              <a:rPr lang="en-US" altLang="ko-KR" dirty="0" err="1"/>
              <a:t>Sermanet</a:t>
            </a:r>
            <a:r>
              <a:rPr lang="en-US" altLang="ko-KR" dirty="0"/>
              <a:t>, P., Reed, S., Anguelov, D., Erhan, D., </a:t>
            </a:r>
            <a:r>
              <a:rPr lang="en-US" altLang="ko-KR" dirty="0" err="1"/>
              <a:t>Vanhoucke</a:t>
            </a:r>
            <a:r>
              <a:rPr lang="en-US" altLang="ko-KR" dirty="0"/>
              <a:t>, V., &amp; Rabinovich, A. (2014). </a:t>
            </a:r>
            <a:r>
              <a:rPr lang="en-US" altLang="ko-KR" i="1" dirty="0"/>
              <a:t>Going deeper with convolutions</a:t>
            </a:r>
            <a:r>
              <a:rPr lang="en-US" altLang="ko-KR" dirty="0"/>
              <a:t>. </a:t>
            </a:r>
            <a:r>
              <a:rPr lang="en-US" altLang="ko-KR" dirty="0" err="1"/>
              <a:t>arXiv</a:t>
            </a:r>
            <a:r>
              <a:rPr lang="en-US" altLang="ko-KR" dirty="0"/>
              <a:t> preprint arXiv:1409.4842. </a:t>
            </a:r>
            <a:r>
              <a:rPr lang="en-US" altLang="ko-KR" dirty="0">
                <a:hlinkClick r:id="rId3"/>
              </a:rPr>
              <a:t>https://arxiv.org/abs/1409.4842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B9FF4-EC80-7F89-6B0E-17CC87980240}"/>
              </a:ext>
            </a:extLst>
          </p:cNvPr>
          <p:cNvSpPr txBox="1"/>
          <p:nvPr/>
        </p:nvSpPr>
        <p:spPr>
          <a:xfrm>
            <a:off x="961761" y="3176505"/>
            <a:ext cx="10779604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000" dirty="0"/>
              <a:t>2014</a:t>
            </a:r>
            <a:r>
              <a:rPr lang="ko-KR" altLang="en-US" sz="2000" dirty="0"/>
              <a:t>년 </a:t>
            </a:r>
            <a:r>
              <a:rPr lang="en-US" altLang="ko-KR" sz="2000" dirty="0"/>
              <a:t>ILSVRC</a:t>
            </a:r>
            <a:r>
              <a:rPr lang="ko-KR" altLang="en-US" sz="2000" dirty="0"/>
              <a:t>에서 우승</a:t>
            </a:r>
            <a:r>
              <a:rPr lang="en-US" altLang="ko-KR" sz="2000" dirty="0"/>
              <a:t>(</a:t>
            </a:r>
            <a:r>
              <a:rPr lang="ko-KR" altLang="en-US" sz="2000" dirty="0"/>
              <a:t>상위</a:t>
            </a:r>
            <a:r>
              <a:rPr lang="en-US" altLang="ko-KR" sz="2000" dirty="0"/>
              <a:t>-5 </a:t>
            </a:r>
            <a:r>
              <a:rPr lang="ko-KR" altLang="en-US" sz="2000" dirty="0" err="1"/>
              <a:t>오류율</a:t>
            </a:r>
            <a:r>
              <a:rPr lang="ko-KR" altLang="en-US" sz="2000" dirty="0"/>
              <a:t> </a:t>
            </a:r>
            <a:r>
              <a:rPr lang="en-US" altLang="ko-KR" sz="2000" dirty="0"/>
              <a:t>: 6.67%)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 err="1"/>
              <a:t>계산량을</a:t>
            </a:r>
            <a:r>
              <a:rPr lang="ko-KR" altLang="en-US" sz="2000" dirty="0"/>
              <a:t> 유지하면서 신경망의 깊이와 폭을 늘릴 수 있도록 설계된 네트워크</a:t>
            </a:r>
            <a:endParaRPr lang="en-US" altLang="ko-KR" sz="20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/>
              <a:t>설계 과정에서 </a:t>
            </a:r>
            <a:r>
              <a:rPr lang="en-US" altLang="ko-KR" sz="2000" b="1" dirty="0"/>
              <a:t>Hebbian principle</a:t>
            </a:r>
            <a:r>
              <a:rPr lang="ko-KR" altLang="en-US" sz="2000" dirty="0"/>
              <a:t>와 </a:t>
            </a:r>
            <a:r>
              <a:rPr lang="en-US" altLang="ko-KR" sz="2000" b="1" dirty="0"/>
              <a:t>multiscale processing</a:t>
            </a:r>
            <a:r>
              <a:rPr lang="ko-KR" altLang="en-US" sz="2000" dirty="0"/>
              <a:t>의 원리를 적용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668369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B762E-DE45-3EDB-2C85-5FA14AA36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ED180B-628C-5882-1591-C1C06856C650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MobilNetV1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47265A-8F7E-20AC-3717-DA7E4275812C}"/>
              </a:ext>
            </a:extLst>
          </p:cNvPr>
          <p:cNvSpPr txBox="1"/>
          <p:nvPr/>
        </p:nvSpPr>
        <p:spPr>
          <a:xfrm>
            <a:off x="961293" y="1384511"/>
            <a:ext cx="10779604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err="1"/>
              <a:t>Depthwise</a:t>
            </a:r>
            <a:r>
              <a:rPr lang="en-US" altLang="ko-KR" sz="2000" b="1" dirty="0"/>
              <a:t> Separable Convolution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endParaRPr lang="en-US" altLang="ko-K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672DDF-7950-9B4B-F1F7-FBF8066C1A53}"/>
                  </a:ext>
                </a:extLst>
              </p:cNvPr>
              <p:cNvSpPr txBox="1"/>
              <p:nvPr/>
            </p:nvSpPr>
            <p:spPr>
              <a:xfrm>
                <a:off x="614696" y="2479894"/>
                <a:ext cx="11472798" cy="1898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𝑪𝒐𝒔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𝑻𝒐𝒕𝒂𝒍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b="1" dirty="0"/>
                  <a:t>) + (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altLang="ko-KR" b="1" dirty="0"/>
                  <a:t> )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b="1" dirty="0"/>
                  <a:t>Standard Convolution</a:t>
                </a:r>
                <a:r>
                  <a:rPr lang="ko-KR" altLang="en-US" b="1" dirty="0"/>
                  <a:t>과 </a:t>
                </a:r>
                <a:r>
                  <a:rPr lang="ko-KR" altLang="en-US" b="1" dirty="0" err="1"/>
                  <a:t>연산량을</a:t>
                </a:r>
                <a:r>
                  <a:rPr lang="ko-KR" altLang="en-US" b="1" dirty="0"/>
                  <a:t> 비교해보면 다음과 같다</a:t>
                </a:r>
                <a:r>
                  <a:rPr lang="en-US" altLang="ko-KR" b="1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𝑪𝒐𝒔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𝑻𝒐𝒕𝒂𝒍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𝑪𝒐𝒔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𝑺𝒕𝒂𝒏𝒅𝒂𝒓𝒅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 b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ko-KR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sub>
                            </m:sSub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ko-KR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sub>
                            </m:sSub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ko-KR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sub>
                            </m:sSub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ko-KR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+(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sub>
                        </m:s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sub>
                        </m:s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𝑲</m:t>
                            </m:r>
                          </m:sub>
                        </m:s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𝑲</m:t>
                            </m:r>
                          </m:sub>
                        </m:s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sub>
                        </m:s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b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sz="2800" b="1" i="1"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Sup>
                          <m:sSubSupPr>
                            <m:ctrlP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𝑲</m:t>
                            </m:r>
                          </m:sub>
                          <m:sup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ko-KR" b="1" dirty="0"/>
                  <a:t>  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672DDF-7950-9B4B-F1F7-FBF8066C1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96" y="2479894"/>
                <a:ext cx="11472798" cy="1898212"/>
              </a:xfrm>
              <a:prstGeom prst="rect">
                <a:avLst/>
              </a:prstGeom>
              <a:blipFill>
                <a:blip r:embed="rId2"/>
                <a:stretch>
                  <a:fillRect l="-5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85D4D2-0E3F-469A-874D-3ED60220273E}"/>
                  </a:ext>
                </a:extLst>
              </p:cNvPr>
              <p:cNvSpPr txBox="1"/>
              <p:nvPr/>
            </p:nvSpPr>
            <p:spPr>
              <a:xfrm>
                <a:off x="614696" y="4488874"/>
                <a:ext cx="11472798" cy="461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b="1" dirty="0"/>
                  <a:t>3x3 </a:t>
                </a:r>
                <a:r>
                  <a:rPr lang="ko-KR" altLang="en-US" b="1" dirty="0"/>
                  <a:t>커널 사이즈의 경우</a:t>
                </a:r>
                <a:r>
                  <a:rPr lang="en-US" altLang="ko-KR" b="1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en-US" altLang="ko-KR" b="1" dirty="0"/>
                  <a:t> </a:t>
                </a:r>
                <a:r>
                  <a:rPr lang="ko-KR" altLang="en-US" b="1" dirty="0"/>
                  <a:t>경우</a:t>
                </a:r>
                <a:r>
                  <a:rPr lang="en-US" altLang="ko-KR" b="1" dirty="0"/>
                  <a:t>, </a:t>
                </a:r>
                <a:r>
                  <a:rPr lang="ko-KR" altLang="en-US" b="1" dirty="0" err="1"/>
                  <a:t>연산량을</a:t>
                </a:r>
                <a:r>
                  <a:rPr lang="ko-KR" altLang="en-US" b="1" dirty="0"/>
                  <a:t> 약 </a:t>
                </a:r>
                <a:r>
                  <a:rPr lang="en-US" altLang="ko-KR" b="1" dirty="0"/>
                  <a:t>8~9</a:t>
                </a:r>
                <a:r>
                  <a:rPr lang="ko-KR" altLang="en-US" b="1" dirty="0"/>
                  <a:t>배나 줄일 수 있다</a:t>
                </a:r>
                <a:r>
                  <a:rPr lang="en-US" altLang="ko-KR" b="1" dirty="0"/>
                  <a:t>.  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85D4D2-0E3F-469A-874D-3ED602202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96" y="4488874"/>
                <a:ext cx="11472798" cy="461152"/>
              </a:xfrm>
              <a:prstGeom prst="rect">
                <a:avLst/>
              </a:prstGeom>
              <a:blipFill>
                <a:blip r:embed="rId3"/>
                <a:stretch>
                  <a:fillRect l="-584" b="-2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487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12044-41AB-2668-3406-67727669A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4773EB-6FCB-A33F-1253-8657BEDFCE4C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MobilNetV1</a:t>
            </a:r>
            <a:endParaRPr lang="ko-KR" altLang="en-US" sz="2400" b="1" dirty="0"/>
          </a:p>
        </p:txBody>
      </p:sp>
      <p:pic>
        <p:nvPicPr>
          <p:cNvPr id="6" name="그림 5" descr="텍스트, 폰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2B24CE-14D2-0E2C-44F2-0F6B7EED2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93" y="1499583"/>
            <a:ext cx="8145172" cy="2340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18C8D1-D280-6DB7-4AA9-F4DA738D32E4}"/>
              </a:ext>
            </a:extLst>
          </p:cNvPr>
          <p:cNvSpPr txBox="1"/>
          <p:nvPr/>
        </p:nvSpPr>
        <p:spPr>
          <a:xfrm>
            <a:off x="961293" y="4355871"/>
            <a:ext cx="1147279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 err="1"/>
              <a:t>연산량이</a:t>
            </a:r>
            <a:r>
              <a:rPr lang="ko-KR" altLang="en-US" b="1" dirty="0"/>
              <a:t> 약 </a:t>
            </a:r>
            <a:r>
              <a:rPr lang="en-US" altLang="ko-KR" b="1" dirty="0"/>
              <a:t>8.55</a:t>
            </a:r>
            <a:r>
              <a:rPr lang="ko-KR" altLang="en-US" b="1" dirty="0"/>
              <a:t>배 감소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 err="1"/>
              <a:t>파라미터수</a:t>
            </a:r>
            <a:r>
              <a:rPr lang="ko-KR" altLang="en-US" b="1" dirty="0"/>
              <a:t> 약 </a:t>
            </a:r>
            <a:r>
              <a:rPr lang="en-US" altLang="ko-KR" b="1" dirty="0"/>
              <a:t>7</a:t>
            </a:r>
            <a:r>
              <a:rPr lang="ko-KR" altLang="en-US" b="1" dirty="0"/>
              <a:t>배 감소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일반 모델과 비교하여 정확도는 </a:t>
            </a:r>
            <a:r>
              <a:rPr lang="en-US" altLang="ko-KR" b="1" dirty="0"/>
              <a:t>1.1%</a:t>
            </a:r>
            <a:r>
              <a:rPr lang="ko-KR" altLang="en-US" b="1" dirty="0"/>
              <a:t>만 하락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26730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BB63E-76FC-4C8A-4E03-30AA777BA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4BD128-D648-7A22-2DDE-F65B52CF1C32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MobilNetV1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4BA3F5-7EF2-04B3-CA13-4FA3B2D04EC4}"/>
                  </a:ext>
                </a:extLst>
              </p:cNvPr>
              <p:cNvSpPr txBox="1"/>
              <p:nvPr/>
            </p:nvSpPr>
            <p:spPr>
              <a:xfrm>
                <a:off x="961293" y="2244753"/>
                <a:ext cx="10779604" cy="2619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2000" b="1" dirty="0"/>
                  <a:t>Width Multiplier(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b="1" dirty="0"/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000" b="1" dirty="0"/>
                  <a:t>역할 </a:t>
                </a:r>
                <a:r>
                  <a:rPr lang="en-US" altLang="ko-KR" sz="2000" b="1" dirty="0"/>
                  <a:t>: </a:t>
                </a:r>
                <a:r>
                  <a:rPr lang="ko-KR" altLang="en-US" sz="2000" dirty="0"/>
                  <a:t>네트워크의 각 레이어에 있는 채널 수를 조절하여 모델을 더 얇게 만들도록 조절</a:t>
                </a:r>
                <a:endParaRPr lang="en-US" altLang="ko-KR" sz="2000" dirty="0"/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000" dirty="0"/>
                  <a:t>입력 채널 </a:t>
                </a:r>
                <a:r>
                  <a:rPr lang="en-US" altLang="ko-KR" sz="2000" dirty="0"/>
                  <a:t>M</a:t>
                </a:r>
                <a:r>
                  <a:rPr lang="ko-KR" altLang="en-US" sz="2000" dirty="0"/>
                  <a:t>을 </a:t>
                </a:r>
                <a:r>
                  <a:rPr lang="el-GR" altLang="ko-KR" sz="2000" dirty="0"/>
                  <a:t>α</a:t>
                </a:r>
                <a:r>
                  <a:rPr lang="en-US" altLang="ko-KR" sz="2000" dirty="0"/>
                  <a:t>M, </a:t>
                </a:r>
                <a:r>
                  <a:rPr lang="ko-KR" altLang="en-US" sz="2000" dirty="0"/>
                  <a:t>출력 채널 수 </a:t>
                </a:r>
                <a:r>
                  <a:rPr lang="en-US" altLang="ko-KR" sz="2000" dirty="0"/>
                  <a:t>N</a:t>
                </a:r>
                <a:r>
                  <a:rPr lang="ko-KR" altLang="en-US" sz="2000" dirty="0"/>
                  <a:t>을 </a:t>
                </a:r>
                <a:r>
                  <a:rPr lang="el-GR" altLang="ko-KR" sz="2000" dirty="0"/>
                  <a:t>α</a:t>
                </a:r>
                <a:r>
                  <a:rPr lang="en-US" altLang="ko-KR" sz="2000" dirty="0"/>
                  <a:t>N</a:t>
                </a:r>
                <a:r>
                  <a:rPr lang="ko-KR" altLang="en-US" sz="2000" dirty="0"/>
                  <a:t>으로 감소 </a:t>
                </a:r>
                <a:r>
                  <a:rPr lang="en-US" altLang="ko-KR" sz="2000" dirty="0"/>
                  <a:t>(</a:t>
                </a:r>
                <a:r>
                  <a:rPr lang="el-GR" altLang="ko-KR" sz="2000" dirty="0"/>
                  <a:t>α∈(0,1]</a:t>
                </a:r>
                <a:r>
                  <a:rPr lang="en-US" altLang="ko-KR" sz="2000" dirty="0"/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000" b="1" dirty="0"/>
                  <a:t>효과 </a:t>
                </a:r>
                <a:r>
                  <a:rPr lang="en-US" altLang="ko-KR" sz="2000" b="1" dirty="0"/>
                  <a:t>: </a:t>
                </a:r>
                <a:r>
                  <a:rPr lang="ko-KR" altLang="en-US" sz="2000" dirty="0" err="1"/>
                  <a:t>연산량과</a:t>
                </a:r>
                <a:r>
                  <a:rPr lang="ko-KR" altLang="en-US" sz="2000" dirty="0"/>
                  <a:t> 파라미터 수를 약</a:t>
                </a:r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b="0" i="0">
                        <a:latin typeface="Cambria Math" panose="02040503050406030204" pitchFamily="18" charset="0"/>
                      </a:rPr>
                      <m:t>비</m:t>
                    </m:r>
                  </m:oMath>
                </a14:m>
                <a:r>
                  <a:rPr lang="ko-KR" altLang="en-US" sz="2000" dirty="0"/>
                  <a:t>율로 감소시킴</a:t>
                </a:r>
                <a:endParaRPr lang="en-US" altLang="ko-KR" sz="2000" dirty="0"/>
              </a:p>
              <a:p>
                <a:pPr>
                  <a:lnSpc>
                    <a:spcPct val="200000"/>
                  </a:lnSpc>
                </a:pPr>
                <a:endParaRPr lang="en-US" altLang="ko-KR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4BA3F5-7EF2-04B3-CA13-4FA3B2D04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93" y="2244753"/>
                <a:ext cx="10779604" cy="2619243"/>
              </a:xfrm>
              <a:prstGeom prst="rect">
                <a:avLst/>
              </a:prstGeom>
              <a:blipFill>
                <a:blip r:embed="rId2"/>
                <a:stretch>
                  <a:fillRect l="-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CD9A55B-ED31-5496-5239-5568C968814A}"/>
              </a:ext>
            </a:extLst>
          </p:cNvPr>
          <p:cNvSpPr txBox="1"/>
          <p:nvPr/>
        </p:nvSpPr>
        <p:spPr>
          <a:xfrm>
            <a:off x="961293" y="1288594"/>
            <a:ext cx="10779604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개발자가 애플리케이션 요구사항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속도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크기 등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에 맞춰서 모델을 조절할 수 있도록 </a:t>
            </a:r>
            <a:r>
              <a:rPr lang="en-US" altLang="ko-KR" sz="2000" b="1" dirty="0"/>
              <a:t>Width Multiplier</a:t>
            </a:r>
            <a:r>
              <a:rPr lang="ko-KR" altLang="en-US" sz="2000" b="1" dirty="0"/>
              <a:t>와 </a:t>
            </a:r>
            <a:r>
              <a:rPr lang="en-US" altLang="ko-KR" sz="2000" b="1" dirty="0"/>
              <a:t>Resolution Multiplier</a:t>
            </a:r>
            <a:r>
              <a:rPr lang="ko-KR" altLang="en-US" sz="2000" b="1" dirty="0"/>
              <a:t>를 제안</a:t>
            </a:r>
            <a:endParaRPr lang="en-US" altLang="ko-KR" sz="2000" b="1" dirty="0"/>
          </a:p>
        </p:txBody>
      </p:sp>
      <p:pic>
        <p:nvPicPr>
          <p:cNvPr id="10" name="그림 9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58A29B-55B4-367B-913F-ED711CFC9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9" y="4366399"/>
            <a:ext cx="6368417" cy="2406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35BAA5-65A5-90D3-2F79-7EEE56BDF14D}"/>
                  </a:ext>
                </a:extLst>
              </p:cNvPr>
              <p:cNvSpPr txBox="1"/>
              <p:nvPr/>
            </p:nvSpPr>
            <p:spPr>
              <a:xfrm>
                <a:off x="6694659" y="4908916"/>
                <a:ext cx="10779604" cy="159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1600" b="1" dirty="0"/>
                  <a:t>Width Multiplier(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b="1" dirty="0"/>
                  <a:t> 1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𝟐𝟓</m:t>
                    </m:r>
                  </m:oMath>
                </a14:m>
                <a:r>
                  <a:rPr lang="en-US" altLang="ko-KR" sz="1600" b="1" dirty="0"/>
                  <a:t> 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1600" b="1" dirty="0"/>
                  <a:t>- </a:t>
                </a:r>
                <a:r>
                  <a:rPr lang="ko-KR" altLang="en-US" sz="1600" b="1" dirty="0"/>
                  <a:t>정확도</a:t>
                </a:r>
                <a:r>
                  <a:rPr lang="en-US" altLang="ko-KR" sz="1600" b="1" dirty="0"/>
                  <a:t>, </a:t>
                </a:r>
                <a:r>
                  <a:rPr lang="ko-KR" altLang="en-US" sz="1600" b="1" dirty="0" err="1"/>
                  <a:t>연산량</a:t>
                </a:r>
                <a:r>
                  <a:rPr lang="en-US" altLang="ko-KR" sz="1600" b="1" dirty="0"/>
                  <a:t>, </a:t>
                </a:r>
                <a:r>
                  <a:rPr lang="ko-KR" altLang="en-US" sz="1600" b="1" dirty="0"/>
                  <a:t>파라미터 수 점차 감소</a:t>
                </a:r>
                <a:endParaRPr lang="en-US" altLang="ko-KR" sz="1600" b="1" dirty="0"/>
              </a:p>
              <a:p>
                <a:pPr>
                  <a:lnSpc>
                    <a:spcPct val="200000"/>
                  </a:lnSpc>
                </a:pPr>
                <a:endParaRPr lang="en-US" altLang="ko-KR" sz="2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35BAA5-65A5-90D3-2F79-7EEE56BDF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59" y="4908916"/>
                <a:ext cx="10779604" cy="1594796"/>
              </a:xfrm>
              <a:prstGeom prst="rect">
                <a:avLst/>
              </a:prstGeom>
              <a:blipFill>
                <a:blip r:embed="rId4"/>
                <a:stretch>
                  <a:fillRect l="-2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526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A6EC6-CFD2-C030-0288-FC97690C6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514B4B-9A8C-4C19-12CB-33CB20044378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MobilNetV1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98E182-A15B-3383-1E07-B2B265F15214}"/>
                  </a:ext>
                </a:extLst>
              </p:cNvPr>
              <p:cNvSpPr txBox="1"/>
              <p:nvPr/>
            </p:nvSpPr>
            <p:spPr>
              <a:xfrm>
                <a:off x="961293" y="2497283"/>
                <a:ext cx="10779604" cy="1888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b="1" dirty="0"/>
                  <a:t>Resolution Multiplier( </a:t>
                </a:r>
                <a:r>
                  <a:rPr lang="el-GR" altLang="ko-KR" sz="2000" b="1" dirty="0"/>
                  <a:t>ρ )</a:t>
                </a:r>
                <a:endParaRPr lang="en-US" altLang="ko-KR" sz="2000" b="1" dirty="0"/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000" b="1" dirty="0"/>
                  <a:t>역할 </a:t>
                </a:r>
                <a:r>
                  <a:rPr lang="en-US" altLang="ko-KR" sz="2000" b="1" dirty="0"/>
                  <a:t>:</a:t>
                </a:r>
                <a:r>
                  <a:rPr lang="ko-KR" altLang="en-US" sz="2000" b="1" dirty="0"/>
                  <a:t> 입력 이미지의 해상도를 조절하며 전체적인 </a:t>
                </a:r>
                <a:r>
                  <a:rPr lang="ko-KR" altLang="en-US" sz="2000" b="1" dirty="0" err="1"/>
                  <a:t>연산량을</a:t>
                </a:r>
                <a:r>
                  <a:rPr lang="ko-KR" altLang="en-US" sz="2000" b="1" dirty="0"/>
                  <a:t> 감소</a:t>
                </a:r>
                <a:endParaRPr lang="en-US" altLang="ko-KR" sz="2000" b="1" dirty="0"/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000" b="1" dirty="0"/>
                  <a:t>작동 방식 </a:t>
                </a:r>
                <a:r>
                  <a:rPr lang="en-US" altLang="ko-KR" sz="2000" b="1" dirty="0"/>
                  <a:t>: </a:t>
                </a:r>
                <a:r>
                  <a:rPr lang="el-GR" altLang="ko-KR" sz="2000" dirty="0"/>
                  <a:t>ρ∈(0,1]</a:t>
                </a:r>
                <a:r>
                  <a:rPr lang="en-US" altLang="ko-KR" sz="2000" dirty="0"/>
                  <a:t> , </a:t>
                </a:r>
                <a:r>
                  <a:rPr lang="ko-KR" altLang="en-US" sz="2000" dirty="0"/>
                  <a:t>입력 이미지 해상도를 낮추는 방식</a:t>
                </a:r>
                <a:endParaRPr lang="en-US" altLang="ko-KR" sz="2000" dirty="0"/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000" b="1" dirty="0"/>
                  <a:t>효과 </a:t>
                </a:r>
                <a:r>
                  <a:rPr lang="en-US" altLang="ko-KR" sz="2000" b="1" dirty="0"/>
                  <a:t>: </a:t>
                </a:r>
                <a:r>
                  <a:rPr lang="ko-KR" altLang="en-US" sz="2000" b="1" dirty="0" err="1"/>
                  <a:t>연산량을</a:t>
                </a:r>
                <a:r>
                  <a:rPr lang="ko-KR" altLang="en-US" sz="20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ko-KR" sz="2000" smtClean="0"/>
                          <m:t>ρ</m:t>
                        </m:r>
                      </m:e>
                      <m:sup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2000" b="1" dirty="0"/>
                  <a:t> </a:t>
                </a:r>
                <a:r>
                  <a:rPr lang="ko-KR" altLang="en-US" sz="2000" b="1" dirty="0"/>
                  <a:t>비율로 감소시킨다</a:t>
                </a:r>
                <a:r>
                  <a:rPr lang="en-US" altLang="ko-KR" sz="2000" b="1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98E182-A15B-3383-1E07-B2B265F15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93" y="2497283"/>
                <a:ext cx="10779604" cy="1888466"/>
              </a:xfrm>
              <a:prstGeom prst="rect">
                <a:avLst/>
              </a:prstGeom>
              <a:blipFill>
                <a:blip r:embed="rId2"/>
                <a:stretch>
                  <a:fillRect l="-792" b="-64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8AFA1CB-D3A0-9D8E-107B-FA397EAA892B}"/>
              </a:ext>
            </a:extLst>
          </p:cNvPr>
          <p:cNvSpPr txBox="1"/>
          <p:nvPr/>
        </p:nvSpPr>
        <p:spPr>
          <a:xfrm>
            <a:off x="961293" y="1288594"/>
            <a:ext cx="10779604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개발자가 애플리케이션 요구사항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속도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크기 등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에 맞춰서 모델을 조절할 수 있도록 </a:t>
            </a:r>
            <a:r>
              <a:rPr lang="en-US" altLang="ko-KR" sz="2000" b="1" dirty="0"/>
              <a:t>Width Multiplier</a:t>
            </a:r>
            <a:r>
              <a:rPr lang="ko-KR" altLang="en-US" sz="2000" b="1" dirty="0"/>
              <a:t>와 </a:t>
            </a:r>
            <a:r>
              <a:rPr lang="en-US" altLang="ko-KR" sz="2000" b="1" dirty="0"/>
              <a:t>Resolution Multiplier</a:t>
            </a:r>
            <a:r>
              <a:rPr lang="ko-KR" altLang="en-US" sz="2000" b="1" dirty="0"/>
              <a:t>를 제안</a:t>
            </a:r>
            <a:endParaRPr lang="en-US" altLang="ko-KR" sz="2000" b="1" dirty="0"/>
          </a:p>
        </p:txBody>
      </p:sp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9C8DF64-FBA3-BBA0-F2A6-CAED39620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62113"/>
            <a:ext cx="6756400" cy="2395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52FC07-8D35-20F2-F71A-FEDDC319CDCF}"/>
              </a:ext>
            </a:extLst>
          </p:cNvPr>
          <p:cNvSpPr txBox="1"/>
          <p:nvPr/>
        </p:nvSpPr>
        <p:spPr>
          <a:xfrm>
            <a:off x="6965592" y="4824250"/>
            <a:ext cx="10779604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/>
              <a:t>해상도를 </a:t>
            </a:r>
            <a:r>
              <a:rPr lang="en-US" altLang="ko-KR" b="1" dirty="0"/>
              <a:t>224</a:t>
            </a:r>
            <a:r>
              <a:rPr lang="ko-KR" altLang="en-US" b="1" dirty="0"/>
              <a:t>에서 </a:t>
            </a:r>
            <a:r>
              <a:rPr lang="en-US" altLang="ko-KR" b="1" dirty="0"/>
              <a:t>128</a:t>
            </a:r>
            <a:r>
              <a:rPr lang="ko-KR" altLang="en-US" b="1" dirty="0"/>
              <a:t>로 줄여가며</a:t>
            </a:r>
            <a:r>
              <a:rPr lang="en-US" altLang="ko-KR" b="1" dirty="0"/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정확도</a:t>
            </a:r>
            <a:r>
              <a:rPr lang="en-US" altLang="ko-KR" b="1" dirty="0"/>
              <a:t>, </a:t>
            </a:r>
            <a:r>
              <a:rPr lang="ko-KR" altLang="en-US" b="1" dirty="0" err="1"/>
              <a:t>연산량이</a:t>
            </a:r>
            <a:r>
              <a:rPr lang="ko-KR" altLang="en-US" b="1" dirty="0"/>
              <a:t> 점점 감소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888131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41E60-3662-8629-693C-3E9792619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43EADE-4B8A-2925-1C73-151AFBA93844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MobilNetV1</a:t>
            </a:r>
            <a:endParaRPr lang="ko-KR" altLang="en-US" sz="2400" b="1" dirty="0"/>
          </a:p>
        </p:txBody>
      </p:sp>
      <p:pic>
        <p:nvPicPr>
          <p:cNvPr id="8" name="그림 7" descr="텍스트, 스크린샷, 흑백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BF7965B-819C-8826-D5CA-E10F18E21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4" y="1177518"/>
            <a:ext cx="4724400" cy="54766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EFA2AC-7F69-EB70-A446-048266048391}"/>
              </a:ext>
            </a:extLst>
          </p:cNvPr>
          <p:cNvSpPr txBox="1"/>
          <p:nvPr/>
        </p:nvSpPr>
        <p:spPr>
          <a:xfrm>
            <a:off x="5266266" y="2046329"/>
            <a:ext cx="6339164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맨 첫번째 </a:t>
            </a:r>
            <a:r>
              <a:rPr lang="en-US" altLang="ko-KR" sz="2000" b="1" dirty="0"/>
              <a:t>layer</a:t>
            </a:r>
            <a:r>
              <a:rPr lang="ko-KR" altLang="en-US" sz="2000" b="1" dirty="0"/>
              <a:t>에서 </a:t>
            </a:r>
            <a:r>
              <a:rPr lang="en-US" altLang="ko-KR" sz="2000" b="1" dirty="0"/>
              <a:t>Standard Convolution</a:t>
            </a:r>
            <a:r>
              <a:rPr lang="ko-KR" altLang="en-US" sz="2000" b="1" dirty="0"/>
              <a:t>을 사용하는 이유</a:t>
            </a:r>
            <a:endParaRPr lang="en-US" altLang="ko-KR" sz="2000" b="1" dirty="0"/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 b="1" dirty="0"/>
              <a:t>풍부한 초기 특징</a:t>
            </a:r>
            <a:endParaRPr lang="en-US" altLang="ko-KR" sz="2000" b="1" dirty="0"/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 b="1" dirty="0"/>
              <a:t>적은 입력 채널로 인한 효율성 저하</a:t>
            </a:r>
            <a:endParaRPr lang="en-US" altLang="ko-KR" sz="2000" b="1" dirty="0"/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 b="1" dirty="0"/>
              <a:t>전체 </a:t>
            </a:r>
            <a:r>
              <a:rPr lang="ko-KR" altLang="en-US" sz="2000" b="1" dirty="0" err="1"/>
              <a:t>연산량에서</a:t>
            </a:r>
            <a:r>
              <a:rPr lang="ko-KR" altLang="en-US" sz="2000" b="1" dirty="0"/>
              <a:t> 차지하는 비중이 작음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326971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8A98F-3EA7-948D-DBD6-70F00F785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960C6B-D1CE-C112-2218-D75BC06C627E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MobilNetV2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F0E56-B386-A6E0-F15B-66F685C89597}"/>
              </a:ext>
            </a:extLst>
          </p:cNvPr>
          <p:cNvSpPr txBox="1"/>
          <p:nvPr/>
        </p:nvSpPr>
        <p:spPr>
          <a:xfrm>
            <a:off x="961292" y="1267968"/>
            <a:ext cx="914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Sandler, M., Howard, A., Zhu, M., </a:t>
            </a:r>
            <a:r>
              <a:rPr lang="en-US" altLang="ko-KR" dirty="0" err="1"/>
              <a:t>Zhmoginov</a:t>
            </a:r>
            <a:r>
              <a:rPr lang="en-US" altLang="ko-KR" dirty="0"/>
              <a:t>, A., &amp; Chen, L. C. (2019). </a:t>
            </a:r>
            <a:r>
              <a:rPr lang="en-US" altLang="ko-KR" i="1" dirty="0"/>
              <a:t>MobileNetV2: Inverted residuals and linear bottlenecks</a:t>
            </a:r>
            <a:r>
              <a:rPr lang="en-US" altLang="ko-KR" dirty="0"/>
              <a:t>. </a:t>
            </a:r>
            <a:r>
              <a:rPr lang="en-US" altLang="ko-KR" dirty="0" err="1"/>
              <a:t>arXiv</a:t>
            </a:r>
            <a:r>
              <a:rPr lang="en-US" altLang="ko-KR" dirty="0"/>
              <a:t> preprint arXiv:1801.04381. </a:t>
            </a:r>
            <a:r>
              <a:rPr lang="en-US" altLang="ko-KR" dirty="0">
                <a:hlinkClick r:id="rId2"/>
              </a:rPr>
              <a:t>https://arxiv.org/abs/1801.04381</a:t>
            </a:r>
            <a:endParaRPr lang="ko-KR" altLang="en-US" dirty="0"/>
          </a:p>
        </p:txBody>
      </p:sp>
      <p:pic>
        <p:nvPicPr>
          <p:cNvPr id="5" name="그림 4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FC724E-4C0E-6FF5-9B03-EAAF32C8C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27" y="2732952"/>
            <a:ext cx="5027719" cy="2857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7A033-A3A8-F17D-EAF5-9285D0BE5B50}"/>
              </a:ext>
            </a:extLst>
          </p:cNvPr>
          <p:cNvSpPr txBox="1"/>
          <p:nvPr/>
        </p:nvSpPr>
        <p:spPr>
          <a:xfrm>
            <a:off x="6096000" y="2517909"/>
            <a:ext cx="6339164" cy="326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V1</a:t>
            </a:r>
            <a:r>
              <a:rPr lang="ko-KR" altLang="en-US" sz="2000" b="1" dirty="0"/>
              <a:t>과 </a:t>
            </a:r>
            <a:r>
              <a:rPr lang="en-US" altLang="ko-KR" sz="2000" b="1" dirty="0"/>
              <a:t>V2</a:t>
            </a:r>
            <a:r>
              <a:rPr lang="ko-KR" altLang="en-US" sz="2000" b="1" dirty="0"/>
              <a:t>의 주요 차이점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err="1"/>
              <a:t>Depthwise</a:t>
            </a:r>
            <a:r>
              <a:rPr lang="en-US" altLang="ko-KR" sz="2000" dirty="0"/>
              <a:t> </a:t>
            </a:r>
            <a:r>
              <a:rPr lang="ko-KR" altLang="en-US" sz="2000" dirty="0"/>
              <a:t>전에 </a:t>
            </a:r>
            <a:r>
              <a:rPr lang="en-US" altLang="ko-KR" sz="2000" dirty="0"/>
              <a:t>Pointwise </a:t>
            </a:r>
            <a:r>
              <a:rPr lang="ko-KR" altLang="en-US" sz="2000" dirty="0"/>
              <a:t>추가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expansion convolution : </a:t>
            </a:r>
            <a:r>
              <a:rPr lang="ko-KR" altLang="en-US" sz="2000" dirty="0"/>
              <a:t>차원을 늘리는 역할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Projection</a:t>
            </a:r>
            <a:r>
              <a:rPr lang="ko-KR" altLang="en-US" sz="2000" dirty="0"/>
              <a:t> </a:t>
            </a:r>
            <a:r>
              <a:rPr lang="en-US" altLang="ko-KR" sz="2000" dirty="0"/>
              <a:t>convolution</a:t>
            </a:r>
            <a:r>
              <a:rPr lang="ko-KR" altLang="en-US" sz="2000" dirty="0"/>
              <a:t>에서 </a:t>
            </a:r>
            <a:r>
              <a:rPr lang="en-US" altLang="ko-KR" sz="2000" dirty="0"/>
              <a:t>activation </a:t>
            </a:r>
            <a:r>
              <a:rPr lang="ko-KR" altLang="en-US" sz="2000" dirty="0"/>
              <a:t>제거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Stride</a:t>
            </a:r>
            <a:r>
              <a:rPr lang="ko-KR" altLang="en-US" sz="2000" dirty="0"/>
              <a:t>별로 </a:t>
            </a:r>
            <a:r>
              <a:rPr lang="en-US" altLang="ko-KR" sz="2000" dirty="0"/>
              <a:t>2</a:t>
            </a:r>
            <a:r>
              <a:rPr lang="ko-KR" altLang="en-US" sz="2000" dirty="0"/>
              <a:t>개의 </a:t>
            </a:r>
            <a:r>
              <a:rPr lang="en-US" altLang="ko-KR" sz="2000" dirty="0"/>
              <a:t>block </a:t>
            </a:r>
            <a:r>
              <a:rPr lang="ko-KR" altLang="en-US" sz="2000" dirty="0"/>
              <a:t>존재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Stride = 1 : residual block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Stride = 2 : down sizing</a:t>
            </a:r>
            <a:r>
              <a:rPr lang="ko-KR" altLang="en-US" sz="2000" dirty="0"/>
              <a:t>을 위한 </a:t>
            </a:r>
            <a:r>
              <a:rPr lang="en-US" altLang="ko-KR" sz="2000" dirty="0"/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3385579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2FBAC-E5C6-441A-A876-45C5D214C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E3C1D5-13D4-2159-EBA0-1CE7167C67D2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MobilNetV2</a:t>
            </a:r>
            <a:endParaRPr lang="ko-KR" altLang="en-US" sz="2400" b="1" dirty="0"/>
          </a:p>
        </p:txBody>
      </p:sp>
      <p:pic>
        <p:nvPicPr>
          <p:cNvPr id="4" name="그림 3" descr="텍스트, 폰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B213F8-4D8D-3BBC-43A5-11D9C1FB2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93" y="1676155"/>
            <a:ext cx="7487695" cy="1752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AE01DF-F4E0-CC31-2BFC-28F3E4C7C28A}"/>
              </a:ext>
            </a:extLst>
          </p:cNvPr>
          <p:cNvSpPr txBox="1"/>
          <p:nvPr/>
        </p:nvSpPr>
        <p:spPr>
          <a:xfrm>
            <a:off x="961292" y="3549603"/>
            <a:ext cx="9285793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V1</a:t>
            </a:r>
            <a:r>
              <a:rPr lang="ko-KR" altLang="en-US" sz="2000" b="1" dirty="0"/>
              <a:t>과 </a:t>
            </a:r>
            <a:r>
              <a:rPr lang="en-US" altLang="ko-KR" sz="2000" b="1" dirty="0"/>
              <a:t>V2</a:t>
            </a:r>
            <a:r>
              <a:rPr lang="ko-KR" altLang="en-US" sz="2000" b="1" dirty="0"/>
              <a:t>의 주요 차이점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Expansion factor(t) </a:t>
            </a:r>
            <a:r>
              <a:rPr lang="ko-KR" altLang="en-US" sz="2000" dirty="0"/>
              <a:t>도입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Block </a:t>
            </a:r>
            <a:r>
              <a:rPr lang="ko-KR" altLang="en-US" sz="2000" dirty="0"/>
              <a:t>내에서 </a:t>
            </a:r>
            <a:r>
              <a:rPr lang="en-US" altLang="ko-KR" sz="2000" dirty="0"/>
              <a:t>expansion convolution</a:t>
            </a:r>
            <a:r>
              <a:rPr lang="ko-KR" altLang="en-US" sz="2000" dirty="0"/>
              <a:t>을 통과하여 채널 수를 늘릴 때 사용되는 상수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596732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13D55-4AB3-A5C4-9278-1D6E898E2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1AAC01-CBF2-D358-DF3B-A5A691A86552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MobilNetV2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D8F891-F684-9945-CCAB-4A30E503C9E8}"/>
              </a:ext>
            </a:extLst>
          </p:cNvPr>
          <p:cNvSpPr txBox="1"/>
          <p:nvPr/>
        </p:nvSpPr>
        <p:spPr>
          <a:xfrm>
            <a:off x="961293" y="1384511"/>
            <a:ext cx="10779604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/>
              <a:t>Mobilnet</a:t>
            </a:r>
            <a:r>
              <a:rPr lang="en-US" altLang="ko-KR" b="1" dirty="0"/>
              <a:t> V1</a:t>
            </a:r>
            <a:r>
              <a:rPr lang="ko-KR" altLang="en-US" b="1" dirty="0"/>
              <a:t>의 문제점 </a:t>
            </a:r>
            <a:r>
              <a:rPr lang="en-US" altLang="ko-KR" b="1" dirty="0"/>
              <a:t>: </a:t>
            </a:r>
            <a:r>
              <a:rPr lang="ko-KR" altLang="en-US" dirty="0"/>
              <a:t>차원 수 줄이는 과정에서 </a:t>
            </a:r>
            <a:r>
              <a:rPr lang="en-US" altLang="ko-KR" dirty="0"/>
              <a:t>Classification</a:t>
            </a:r>
            <a:r>
              <a:rPr lang="ko-KR" altLang="en-US" dirty="0"/>
              <a:t>을 위한 정보가 압축되는데</a:t>
            </a:r>
            <a:r>
              <a:rPr lang="en-US" altLang="ko-KR" dirty="0"/>
              <a:t>, </a:t>
            </a:r>
            <a:r>
              <a:rPr lang="ko-KR" altLang="en-US" dirty="0"/>
              <a:t>이때 비선형 활성화함수</a:t>
            </a:r>
            <a:r>
              <a:rPr lang="en-US" altLang="ko-KR" dirty="0"/>
              <a:t>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  <a:r>
              <a:rPr lang="ko-KR" altLang="en-US" dirty="0"/>
              <a:t>가 필연적으로 정보를 </a:t>
            </a:r>
            <a:r>
              <a:rPr lang="ko-KR" altLang="en-US" dirty="0" err="1"/>
              <a:t>손실시킨다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해결 방안 </a:t>
            </a:r>
            <a:r>
              <a:rPr lang="en-US" altLang="ko-KR" dirty="0"/>
              <a:t>: </a:t>
            </a:r>
            <a:r>
              <a:rPr lang="ko-KR" altLang="en-US" dirty="0"/>
              <a:t>비선형 함수는 정보를 고차원으로 데이터를 </a:t>
            </a:r>
            <a:r>
              <a:rPr lang="ko-KR" altLang="en-US" dirty="0" err="1"/>
              <a:t>확장시켜</a:t>
            </a:r>
            <a:r>
              <a:rPr lang="ko-KR" altLang="en-US" dirty="0"/>
              <a:t> 사용하고</a:t>
            </a:r>
            <a:r>
              <a:rPr lang="en-US" altLang="ko-KR" dirty="0"/>
              <a:t>, </a:t>
            </a:r>
            <a:r>
              <a:rPr lang="ko-KR" altLang="en-US" dirty="0"/>
              <a:t>차원 축소시킬 땐 비선형성을 제거</a:t>
            </a:r>
            <a:endParaRPr lang="en-US" altLang="ko-KR" dirty="0"/>
          </a:p>
        </p:txBody>
      </p:sp>
      <p:pic>
        <p:nvPicPr>
          <p:cNvPr id="5" name="그림 4" descr="텍스트, 스크린샷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092EE2F-0E36-96AF-9C77-7703681C9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3429000"/>
            <a:ext cx="5774267" cy="3121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620736-B636-92AE-E89B-F7AFF1A16B60}"/>
              </a:ext>
            </a:extLst>
          </p:cNvPr>
          <p:cNvSpPr txBox="1"/>
          <p:nvPr/>
        </p:nvSpPr>
        <p:spPr>
          <a:xfrm>
            <a:off x="6417734" y="4308093"/>
            <a:ext cx="5452533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실제로 </a:t>
            </a:r>
            <a:r>
              <a:rPr lang="en-US" altLang="ko-KR" sz="2000" dirty="0"/>
              <a:t>Bottleneck</a:t>
            </a:r>
            <a:r>
              <a:rPr lang="ko-KR" altLang="en-US" sz="2000" dirty="0"/>
              <a:t>에서 </a:t>
            </a:r>
            <a:r>
              <a:rPr lang="en-US" altLang="ko-KR" sz="2000" dirty="0" err="1"/>
              <a:t>ReLU</a:t>
            </a:r>
            <a:r>
              <a:rPr lang="ko-KR" altLang="en-US" sz="2000" dirty="0"/>
              <a:t>를 제거하니 모델 성능이 향상됨을 확인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907807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16AD7-DFF3-35FE-9E92-B2167F78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62F6B-DA17-AE14-4EC8-05262D3765A4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MobilNetV2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144E15-5227-71AE-A8EC-FB7D91501902}"/>
              </a:ext>
            </a:extLst>
          </p:cNvPr>
          <p:cNvSpPr txBox="1"/>
          <p:nvPr/>
        </p:nvSpPr>
        <p:spPr>
          <a:xfrm>
            <a:off x="961293" y="1384511"/>
            <a:ext cx="1077960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Inverted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residual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block</a:t>
            </a:r>
          </a:p>
        </p:txBody>
      </p:sp>
      <p:pic>
        <p:nvPicPr>
          <p:cNvPr id="5" name="그림 4" descr="텍스트, 스크린샷, 그래픽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0023D3-AC97-8E3B-4E17-E4185B04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95" y="2218348"/>
            <a:ext cx="4971001" cy="2887973"/>
          </a:xfrm>
          <a:prstGeom prst="rect">
            <a:avLst/>
          </a:prstGeom>
        </p:spPr>
      </p:pic>
      <p:pic>
        <p:nvPicPr>
          <p:cNvPr id="7" name="그림 6" descr="텍스트, 스크린샷, 그래픽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383BE19-8DBD-2B0C-4835-1069FFA45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93" y="2218348"/>
            <a:ext cx="4983290" cy="2967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9952DE-35DF-A4B2-AB82-0EF241511EB2}"/>
              </a:ext>
            </a:extLst>
          </p:cNvPr>
          <p:cNvSpPr txBox="1"/>
          <p:nvPr/>
        </p:nvSpPr>
        <p:spPr>
          <a:xfrm>
            <a:off x="961293" y="5330247"/>
            <a:ext cx="5452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Residual block</a:t>
            </a:r>
          </a:p>
          <a:p>
            <a:r>
              <a:rPr lang="en-US" altLang="ko-KR" sz="2000" dirty="0"/>
              <a:t>- Wide &gt; narrow &gt; Wide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636AEA-354C-A9EF-46DE-396209D13933}"/>
              </a:ext>
            </a:extLst>
          </p:cNvPr>
          <p:cNvSpPr txBox="1"/>
          <p:nvPr/>
        </p:nvSpPr>
        <p:spPr>
          <a:xfrm>
            <a:off x="6351095" y="5279098"/>
            <a:ext cx="5452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Inverted Residual block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/>
              <a:t>narrow &gt; wide &gt; narrow 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/>
              <a:t>앞서 설명했 듯</a:t>
            </a:r>
            <a:r>
              <a:rPr lang="en-US" altLang="ko-KR" sz="2000" dirty="0"/>
              <a:t>, wide &gt; narrow</a:t>
            </a:r>
            <a:r>
              <a:rPr lang="ko-KR" altLang="en-US" sz="2000" dirty="0"/>
              <a:t>될 때 </a:t>
            </a:r>
            <a:r>
              <a:rPr lang="en-US" altLang="ko-KR" sz="2000" dirty="0" err="1"/>
              <a:t>ReLU</a:t>
            </a:r>
            <a:r>
              <a:rPr lang="ko-KR" altLang="en-US" sz="2000" dirty="0"/>
              <a:t>를 거치지 않음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799414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5851A-98B4-4D42-B5DB-09D5F755B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8CB6EB-0431-6904-03DF-64DB30728BCB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MobilNetV2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B3A59-897D-827B-E455-784D2023A5F4}"/>
              </a:ext>
            </a:extLst>
          </p:cNvPr>
          <p:cNvSpPr txBox="1"/>
          <p:nvPr/>
        </p:nvSpPr>
        <p:spPr>
          <a:xfrm>
            <a:off x="961293" y="1384511"/>
            <a:ext cx="1077960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Inverted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residual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block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51B68-2A5B-33A9-D3B7-E785880379A8}"/>
              </a:ext>
            </a:extLst>
          </p:cNvPr>
          <p:cNvSpPr txBox="1"/>
          <p:nvPr/>
        </p:nvSpPr>
        <p:spPr>
          <a:xfrm>
            <a:off x="961293" y="2218348"/>
            <a:ext cx="91510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최대 메모리 사용량</a:t>
            </a:r>
            <a:r>
              <a:rPr lang="en-US" altLang="ko-KR" sz="2000" dirty="0"/>
              <a:t>(peek memory usage)</a:t>
            </a:r>
            <a:r>
              <a:rPr lang="ko-KR" altLang="en-US" sz="2000" dirty="0"/>
              <a:t>를 획기적으로 </a:t>
            </a:r>
            <a:r>
              <a:rPr lang="ko-KR" altLang="en-US" sz="2000" dirty="0" err="1"/>
              <a:t>줄여줌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en-US" altLang="ko-KR" sz="2000" dirty="0"/>
              <a:t>Block</a:t>
            </a:r>
            <a:r>
              <a:rPr lang="ko-KR" altLang="en-US" sz="2000" dirty="0"/>
              <a:t>의 입력으로 들어온 </a:t>
            </a:r>
            <a:r>
              <a:rPr lang="en-US" altLang="ko-KR" sz="2000" dirty="0"/>
              <a:t>narrow layer</a:t>
            </a:r>
            <a:r>
              <a:rPr lang="ko-KR" altLang="en-US" sz="2000" dirty="0"/>
              <a:t>를 </a:t>
            </a:r>
            <a:r>
              <a:rPr lang="en-US" altLang="ko-KR" sz="2000" dirty="0"/>
              <a:t>skip connection</a:t>
            </a:r>
            <a:r>
              <a:rPr lang="ko-KR" altLang="en-US" sz="2000" dirty="0"/>
              <a:t>으로 사용하기 때문에 메모리 사용량을 줄일 수 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CF94AA-B69B-13C7-5FCA-ADF8A2B1D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57" y="3429000"/>
            <a:ext cx="5738039" cy="3056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EBF2B6-A0E3-49D7-F76D-315630928BA0}"/>
                  </a:ext>
                </a:extLst>
              </p:cNvPr>
              <p:cNvSpPr txBox="1"/>
              <p:nvPr/>
            </p:nvSpPr>
            <p:spPr>
              <a:xfrm>
                <a:off x="7039517" y="3428371"/>
                <a:ext cx="4825622" cy="3595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000" dirty="0"/>
                  <a:t>Input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size</a:t>
                </a:r>
                <a:r>
                  <a:rPr lang="ko-KR" altLang="en-US" sz="2000" dirty="0"/>
                  <a:t> 별</a:t>
                </a:r>
                <a:endParaRPr lang="en-US" altLang="ko-KR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1" i="0">
                              <a:latin typeface="Cambria Math" panose="02040503050406030204" pitchFamily="18" charset="0"/>
                            </a:rPr>
                            <m:t>채</m:t>
                          </m:r>
                          <m:r>
                            <a:rPr lang="ko-KR" altLang="en-US" sz="2000" b="1" i="0" smtClean="0">
                              <a:latin typeface="Cambria Math" panose="02040503050406030204" pitchFamily="18" charset="0"/>
                            </a:rPr>
                            <m:t>널</m:t>
                          </m:r>
                          <m:r>
                            <a:rPr lang="en-US" altLang="ko-KR" sz="20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000" b="1" i="0">
                              <a:latin typeface="Cambria Math" panose="02040503050406030204" pitchFamily="18" charset="0"/>
                            </a:rPr>
                            <m:t>수</m:t>
                          </m:r>
                        </m:num>
                        <m:den>
                          <m:r>
                            <a:rPr lang="ko-KR" altLang="en-US" sz="2000" b="1" i="0">
                              <a:latin typeface="Cambria Math" panose="02040503050406030204" pitchFamily="18" charset="0"/>
                            </a:rPr>
                            <m:t>해</m:t>
                          </m:r>
                          <m:r>
                            <a:rPr lang="ko-KR" altLang="en-US" sz="2000" b="1" i="0" smtClean="0">
                              <a:latin typeface="Cambria Math" panose="02040503050406030204" pitchFamily="18" charset="0"/>
                            </a:rPr>
                            <m:t>당</m:t>
                          </m:r>
                          <m:r>
                            <a:rPr lang="en-US" altLang="ko-KR" sz="20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000" b="1" i="0">
                              <a:latin typeface="Cambria Math" panose="02040503050406030204" pitchFamily="18" charset="0"/>
                            </a:rPr>
                            <m:t>채</m:t>
                          </m:r>
                          <m:r>
                            <a:rPr lang="ko-KR" altLang="en-US" sz="2000" b="1" i="0" smtClean="0">
                              <a:latin typeface="Cambria Math" panose="02040503050406030204" pitchFamily="18" charset="0"/>
                            </a:rPr>
                            <m:t>널</m:t>
                          </m:r>
                          <m:r>
                            <a:rPr lang="ko-KR" altLang="en-US" sz="2000" b="1" i="0">
                              <a:latin typeface="Cambria Math" panose="02040503050406030204" pitchFamily="18" charset="0"/>
                            </a:rPr>
                            <m:t>을</m:t>
                          </m:r>
                          <m:r>
                            <a:rPr lang="en-US" altLang="ko-KR" sz="20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000" b="1" i="0">
                              <a:latin typeface="Cambria Math" panose="02040503050406030204" pitchFamily="18" charset="0"/>
                            </a:rPr>
                            <m:t>저</m:t>
                          </m:r>
                          <m:r>
                            <a:rPr lang="ko-KR" altLang="en-US" sz="2000" b="1" i="0" smtClean="0">
                              <a:latin typeface="Cambria Math" panose="02040503050406030204" pitchFamily="18" charset="0"/>
                            </a:rPr>
                            <m:t>장</m:t>
                          </m:r>
                          <m:r>
                            <a:rPr lang="ko-KR" altLang="en-US" sz="2000" b="1" i="0">
                              <a:latin typeface="Cambria Math" panose="02040503050406030204" pitchFamily="18" charset="0"/>
                            </a:rPr>
                            <m:t>하</m:t>
                          </m:r>
                          <m:r>
                            <a:rPr lang="ko-KR" altLang="en-US" sz="2000" b="1" i="0" smtClean="0">
                              <a:latin typeface="Cambria Math" panose="02040503050406030204" pitchFamily="18" charset="0"/>
                            </a:rPr>
                            <m:t>는</m:t>
                          </m:r>
                          <m:r>
                            <a:rPr lang="en-US" altLang="ko-KR" sz="20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000" b="1" i="0">
                              <a:latin typeface="Cambria Math" panose="02040503050406030204" pitchFamily="18" charset="0"/>
                            </a:rPr>
                            <m:t>데</m:t>
                          </m:r>
                          <m:r>
                            <a:rPr lang="en-US" altLang="ko-KR" sz="20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000" b="1" i="0">
                              <a:latin typeface="Cambria Math" panose="02040503050406030204" pitchFamily="18" charset="0"/>
                            </a:rPr>
                            <m:t>필</m:t>
                          </m:r>
                          <m:r>
                            <a:rPr lang="ko-KR" altLang="en-US" sz="2000" b="1" i="0" smtClean="0">
                              <a:latin typeface="Cambria Math" panose="02040503050406030204" pitchFamily="18" charset="0"/>
                            </a:rPr>
                            <m:t>요</m:t>
                          </m:r>
                          <m:r>
                            <a:rPr lang="ko-KR" altLang="en-US" sz="2000" b="1" i="0">
                              <a:latin typeface="Cambria Math" panose="02040503050406030204" pitchFamily="18" charset="0"/>
                            </a:rPr>
                            <m:t>한</m:t>
                          </m:r>
                          <m:r>
                            <a:rPr lang="en-US" altLang="ko-KR" sz="20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000" b="1" i="0">
                              <a:latin typeface="Cambria Math" panose="02040503050406030204" pitchFamily="18" charset="0"/>
                            </a:rPr>
                            <m:t>메</m:t>
                          </m:r>
                          <m:r>
                            <a:rPr lang="ko-KR" altLang="en-US" sz="2000" b="1" i="0" smtClean="0">
                              <a:latin typeface="Cambria Math" panose="02040503050406030204" pitchFamily="18" charset="0"/>
                            </a:rPr>
                            <m:t>모</m:t>
                          </m:r>
                          <m:r>
                            <a:rPr lang="ko-KR" altLang="en-US" sz="2000" b="1" i="1">
                              <a:latin typeface="Cambria Math" panose="02040503050406030204" pitchFamily="18" charset="0"/>
                            </a:rPr>
                            <m:t>리</m:t>
                          </m:r>
                          <m:r>
                            <a:rPr lang="en-US" altLang="ko-KR" sz="2000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0" smtClean="0">
                              <a:latin typeface="Cambria Math" panose="02040503050406030204" pitchFamily="18" charset="0"/>
                            </a:rPr>
                            <m:t>𝐤𝐛</m:t>
                          </m:r>
                          <m:r>
                            <a:rPr lang="en-US" altLang="ko-KR" sz="2000" b="1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sz="2000" b="1" dirty="0"/>
              </a:p>
              <a:p>
                <a:pPr>
                  <a:lnSpc>
                    <a:spcPct val="150000"/>
                  </a:lnSpc>
                </a:pPr>
                <a:endParaRPr lang="en-US" altLang="ko-KR" sz="2000" dirty="0"/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000" dirty="0" err="1"/>
                  <a:t>MobileNet</a:t>
                </a:r>
                <a:r>
                  <a:rPr lang="en-US" altLang="ko-KR" sz="2000" dirty="0"/>
                  <a:t> V2</a:t>
                </a:r>
                <a:r>
                  <a:rPr lang="ko-KR" altLang="en-US" sz="2000" dirty="0"/>
                  <a:t>가 최대 메모리가 가장 작음을 알 수 있다</a:t>
                </a:r>
                <a:r>
                  <a:rPr lang="en-US" altLang="ko-KR" sz="2000" dirty="0"/>
                  <a:t>.</a:t>
                </a:r>
              </a:p>
              <a:p>
                <a:endParaRPr lang="en-US" altLang="ko-KR" sz="2000" dirty="0"/>
              </a:p>
              <a:p>
                <a:endParaRPr lang="en-US" altLang="ko-K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EBF2B6-A0E3-49D7-F76D-315630928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517" y="3428371"/>
                <a:ext cx="4825622" cy="3595536"/>
              </a:xfrm>
              <a:prstGeom prst="rect">
                <a:avLst/>
              </a:prstGeom>
              <a:blipFill>
                <a:blip r:embed="rId4"/>
                <a:stretch>
                  <a:fillRect l="-1770" r="-2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399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16092-7043-36D7-395E-7B815E191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C8B706-2255-74C0-F611-DE1DE9596866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GoogleNet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9D8CDF-DABF-8C24-D44F-9EE77DF8E998}"/>
              </a:ext>
            </a:extLst>
          </p:cNvPr>
          <p:cNvSpPr txBox="1"/>
          <p:nvPr/>
        </p:nvSpPr>
        <p:spPr>
          <a:xfrm>
            <a:off x="961293" y="1587852"/>
            <a:ext cx="1077960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Hebbian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E2EC5C-85F3-415F-7D63-C7FF1FA34DA2}"/>
                  </a:ext>
                </a:extLst>
              </p:cNvPr>
              <p:cNvSpPr txBox="1"/>
              <p:nvPr/>
            </p:nvSpPr>
            <p:spPr>
              <a:xfrm>
                <a:off x="829056" y="2625030"/>
                <a:ext cx="2974848" cy="624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E2EC5C-85F3-415F-7D63-C7FF1FA34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56" y="2625030"/>
                <a:ext cx="2974848" cy="624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84F6E2-845D-263C-73B6-2BBCA8FA9EF5}"/>
                  </a:ext>
                </a:extLst>
              </p:cNvPr>
              <p:cNvSpPr txBox="1"/>
              <p:nvPr/>
            </p:nvSpPr>
            <p:spPr>
              <a:xfrm>
                <a:off x="4572000" y="1892807"/>
                <a:ext cx="7034784" cy="1788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dirty="0"/>
                  <a:t>뉴런 </a:t>
                </a:r>
                <a:r>
                  <a:rPr lang="ko-KR" altLang="en-US" dirty="0" err="1"/>
                  <a:t>활성값</a:t>
                </a:r>
                <a:r>
                  <a:rPr lang="ko-KR" altLang="en-US" dirty="0"/>
                  <a:t> 간의 상관 관계를 이용해 연결 가중치를 업데이트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400" b="0" dirty="0"/>
                  <a:t> : </a:t>
                </a:r>
                <a:r>
                  <a:rPr lang="ko-KR" altLang="en-US" b="0" dirty="0"/>
                  <a:t>입력 뉴런의 활성도</a:t>
                </a:r>
                <a:endParaRPr lang="en-US" altLang="ko-KR" b="0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b="0" dirty="0"/>
                  <a:t>: </a:t>
                </a:r>
                <a:r>
                  <a:rPr lang="ko-KR" altLang="en-US" b="0" dirty="0"/>
                  <a:t>출력 뉴런의 활성도</a:t>
                </a:r>
                <a:endParaRPr lang="en-US" altLang="ko-KR" b="0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연</m:t>
                    </m:r>
                  </m:oMath>
                </a14:m>
                <a:r>
                  <a:rPr lang="ko-KR" altLang="en-US" b="0" dirty="0"/>
                  <a:t>결 가중치 변화량</a:t>
                </a:r>
                <a:r>
                  <a:rPr lang="en-US" altLang="ko-KR" b="0" dirty="0"/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="0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: </a:t>
                </a:r>
                <a:r>
                  <a:rPr lang="ko-KR" altLang="en-US" dirty="0" err="1"/>
                  <a:t>학습률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84F6E2-845D-263C-73B6-2BBCA8FA9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92807"/>
                <a:ext cx="7034784" cy="1788182"/>
              </a:xfrm>
              <a:prstGeom prst="rect">
                <a:avLst/>
              </a:prstGeom>
              <a:blipFill>
                <a:blip r:embed="rId4"/>
                <a:stretch>
                  <a:fillRect l="-1300" t="-3061" b="-6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DF3E174-D6F2-E32F-6A8E-5B807DC4EA9C}"/>
              </a:ext>
            </a:extLst>
          </p:cNvPr>
          <p:cNvSpPr txBox="1"/>
          <p:nvPr/>
        </p:nvSpPr>
        <p:spPr>
          <a:xfrm>
            <a:off x="961293" y="3985944"/>
            <a:ext cx="10779604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Multi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Scale Processing</a:t>
            </a:r>
          </a:p>
          <a:p>
            <a:pPr>
              <a:lnSpc>
                <a:spcPct val="200000"/>
              </a:lnSpc>
            </a:pPr>
            <a:endParaRPr lang="en-US" altLang="ko-KR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E250A-BB8C-274F-D217-A17C1D376196}"/>
              </a:ext>
            </a:extLst>
          </p:cNvPr>
          <p:cNvSpPr txBox="1"/>
          <p:nvPr/>
        </p:nvSpPr>
        <p:spPr>
          <a:xfrm>
            <a:off x="4572000" y="4376057"/>
            <a:ext cx="7034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다양한 해상도</a:t>
            </a:r>
            <a:r>
              <a:rPr lang="en-US" altLang="ko-KR" dirty="0"/>
              <a:t>, </a:t>
            </a:r>
            <a:r>
              <a:rPr lang="ko-KR" altLang="en-US" dirty="0"/>
              <a:t>크기의 특징을 함께 사용해 모델의 성능을 향상시키는 기술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GoogleNet</a:t>
            </a:r>
            <a:r>
              <a:rPr lang="ko-KR" altLang="en-US" dirty="0"/>
              <a:t>의 </a:t>
            </a:r>
            <a:r>
              <a:rPr lang="en-US" altLang="ko-KR" dirty="0"/>
              <a:t>Inception Module</a:t>
            </a:r>
            <a:r>
              <a:rPr lang="ko-KR" altLang="en-US" dirty="0"/>
              <a:t>에서 다양한 크기의 </a:t>
            </a:r>
            <a:r>
              <a:rPr lang="en-US" altLang="ko-KR" dirty="0"/>
              <a:t>Conv </a:t>
            </a:r>
            <a:r>
              <a:rPr lang="ko-KR" altLang="en-US" dirty="0"/>
              <a:t>레이어를 사용하는 것이 이에 해당</a:t>
            </a:r>
          </a:p>
        </p:txBody>
      </p:sp>
    </p:spTree>
    <p:extLst>
      <p:ext uri="{BB962C8B-B14F-4D97-AF65-F5344CB8AC3E}">
        <p14:creationId xmlns:p14="http://schemas.microsoft.com/office/powerpoint/2010/main" val="974820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2EFC3-808C-2832-D7BD-8DD05A19D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8820E4-5C30-59B1-0ADC-C6E33990F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66" y="1530034"/>
            <a:ext cx="6191112" cy="4610403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80E35B0-B459-D651-CB21-7C2C6B281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02" y="4041519"/>
            <a:ext cx="2276793" cy="17433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2D7689-AC2D-60AF-BCD2-751A400A5928}"/>
              </a:ext>
            </a:extLst>
          </p:cNvPr>
          <p:cNvSpPr txBox="1"/>
          <p:nvPr/>
        </p:nvSpPr>
        <p:spPr>
          <a:xfrm>
            <a:off x="7044266" y="1530034"/>
            <a:ext cx="5384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 dirty="0"/>
              <a:t>맨 처음엔 </a:t>
            </a:r>
            <a:r>
              <a:rPr lang="en-US" altLang="ko-KR" sz="2000" dirty="0"/>
              <a:t>Standard Conv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 dirty="0"/>
              <a:t>이후 </a:t>
            </a:r>
            <a:r>
              <a:rPr lang="en-US" altLang="ko-KR" sz="2000" dirty="0"/>
              <a:t>Inverted Residual Block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 dirty="0"/>
              <a:t>마지막 구조는 </a:t>
            </a:r>
            <a:r>
              <a:rPr lang="en-US" altLang="ko-KR" sz="2000" dirty="0"/>
              <a:t>v1</a:t>
            </a:r>
            <a:r>
              <a:rPr lang="ko-KR" altLang="en-US" sz="2000" dirty="0"/>
              <a:t>과 동일</a:t>
            </a:r>
            <a:r>
              <a:rPr lang="en-US" altLang="ko-KR" sz="2000" dirty="0"/>
              <a:t> </a:t>
            </a:r>
          </a:p>
          <a:p>
            <a:pPr marL="342900" indent="-342900">
              <a:buFontTx/>
              <a:buChar char="-"/>
            </a:pPr>
            <a:endParaRPr lang="en-US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DC5D2-35AF-0041-1765-7501024A6B69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MobilNetV2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40790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74409-7360-A068-05B6-D66ACDDDA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8D45DE-3093-A07F-D8F6-FDE75C840249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MobilNetV2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B6E0E-36EA-8C04-0095-7375B03BA0D2}"/>
              </a:ext>
            </a:extLst>
          </p:cNvPr>
          <p:cNvSpPr txBox="1"/>
          <p:nvPr/>
        </p:nvSpPr>
        <p:spPr>
          <a:xfrm>
            <a:off x="961293" y="1384511"/>
            <a:ext cx="1077960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모델 성능 비교</a:t>
            </a:r>
            <a:endParaRPr lang="en-US" altLang="ko-KR" sz="2000" b="1" dirty="0"/>
          </a:p>
        </p:txBody>
      </p:sp>
      <p:pic>
        <p:nvPicPr>
          <p:cNvPr id="5" name="그림 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195898-4A85-AD53-4814-6246254F0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93" y="1994422"/>
            <a:ext cx="7630590" cy="31055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B573A2-8FDF-9694-5688-B3802EB4C61D}"/>
              </a:ext>
            </a:extLst>
          </p:cNvPr>
          <p:cNvSpPr txBox="1"/>
          <p:nvPr/>
        </p:nvSpPr>
        <p:spPr>
          <a:xfrm>
            <a:off x="961293" y="5266528"/>
            <a:ext cx="980830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V1</a:t>
            </a:r>
            <a:r>
              <a:rPr lang="ko-KR" altLang="en-US" sz="2000" dirty="0"/>
              <a:t>과 </a:t>
            </a:r>
            <a:r>
              <a:rPr lang="en-US" altLang="ko-KR" sz="2000" dirty="0"/>
              <a:t>V2</a:t>
            </a:r>
            <a:r>
              <a:rPr lang="ko-KR" altLang="en-US" sz="2000" dirty="0"/>
              <a:t>를 비교했을 때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연산량이</a:t>
            </a:r>
            <a:r>
              <a:rPr lang="ko-KR" altLang="en-US" sz="2000" dirty="0"/>
              <a:t> 약 </a:t>
            </a:r>
            <a:r>
              <a:rPr lang="en-US" altLang="ko-KR" sz="2000" dirty="0"/>
              <a:t>48% </a:t>
            </a:r>
            <a:r>
              <a:rPr lang="ko-KR" altLang="en-US" sz="2000" dirty="0"/>
              <a:t>줄었음에도</a:t>
            </a:r>
            <a:r>
              <a:rPr lang="en-US" altLang="ko-KR" sz="2000" dirty="0"/>
              <a:t>, </a:t>
            </a:r>
            <a:r>
              <a:rPr lang="ko-KR" altLang="en-US" sz="2000" dirty="0"/>
              <a:t>정확도는 </a:t>
            </a:r>
            <a:r>
              <a:rPr lang="en-US" altLang="ko-KR" sz="2000" dirty="0"/>
              <a:t>1.4% </a:t>
            </a:r>
            <a:r>
              <a:rPr lang="ko-KR" altLang="en-US" sz="2000" dirty="0"/>
              <a:t>높았다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하단의 </a:t>
            </a:r>
            <a:r>
              <a:rPr lang="en-US" altLang="ko-KR" sz="2000" dirty="0"/>
              <a:t>(1.4)</a:t>
            </a:r>
            <a:r>
              <a:rPr lang="ko-KR" altLang="en-US" sz="2000" dirty="0"/>
              <a:t>는 </a:t>
            </a:r>
            <a:r>
              <a:rPr lang="en-US" altLang="ko-KR" sz="2000" dirty="0"/>
              <a:t>V1</a:t>
            </a:r>
            <a:r>
              <a:rPr lang="ko-KR" altLang="en-US" sz="2000" dirty="0"/>
              <a:t>에서 제안한 </a:t>
            </a:r>
            <a:r>
              <a:rPr lang="en-US" altLang="ko-KR" sz="2000" dirty="0"/>
              <a:t>Width Multiplier</a:t>
            </a:r>
            <a:r>
              <a:rPr lang="ko-KR" altLang="en-US" sz="2000" dirty="0"/>
              <a:t>를 </a:t>
            </a:r>
            <a:r>
              <a:rPr lang="en-US" altLang="ko-KR" sz="2000" dirty="0"/>
              <a:t>1.4</a:t>
            </a:r>
            <a:r>
              <a:rPr lang="ko-KR" altLang="en-US" sz="2000" dirty="0"/>
              <a:t>로 설정해 모델의 크기를 키운 것이다</a:t>
            </a:r>
            <a:r>
              <a:rPr lang="en-US" altLang="ko-KR" sz="2000" dirty="0"/>
              <a:t>.(</a:t>
            </a:r>
            <a:r>
              <a:rPr lang="ko-KR" altLang="en-US" sz="2000" dirty="0"/>
              <a:t>기존 대비 채널 수가 </a:t>
            </a:r>
            <a:r>
              <a:rPr lang="en-US" altLang="ko-KR" sz="2000" dirty="0"/>
              <a:t>1.4</a:t>
            </a:r>
            <a:r>
              <a:rPr lang="ko-KR" altLang="en-US" sz="2000" dirty="0"/>
              <a:t>배 증가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999543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D7575-C05C-177E-97D6-299F94337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79E850-0515-18CF-DCD8-517BE271DDE3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MobilNetV2</a:t>
            </a:r>
            <a:endParaRPr lang="ko-KR" altLang="en-US" sz="2400" b="1" dirty="0"/>
          </a:p>
        </p:txBody>
      </p:sp>
      <p:pic>
        <p:nvPicPr>
          <p:cNvPr id="4" name="그림 3" descr="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6A3056C-B487-AF67-A6F8-80D44FB30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2" y="1761414"/>
            <a:ext cx="8042308" cy="4397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7D7B49-E129-7C1E-6E48-04ABB9128B4A}"/>
              </a:ext>
            </a:extLst>
          </p:cNvPr>
          <p:cNvSpPr txBox="1"/>
          <p:nvPr/>
        </p:nvSpPr>
        <p:spPr>
          <a:xfrm>
            <a:off x="8545013" y="2371014"/>
            <a:ext cx="36469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연산량</a:t>
            </a:r>
            <a:r>
              <a:rPr lang="ko-KR" altLang="en-US" sz="2000" b="1" dirty="0"/>
              <a:t> 대비 정확도 곡선</a:t>
            </a:r>
            <a:endParaRPr lang="en-US" altLang="ko-KR" sz="2000" b="1" dirty="0"/>
          </a:p>
          <a:p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en-US" altLang="ko-KR" sz="2000" dirty="0" err="1"/>
              <a:t>MobilNet</a:t>
            </a:r>
            <a:r>
              <a:rPr lang="en-US" altLang="ko-KR" sz="2000" dirty="0"/>
              <a:t> V2</a:t>
            </a:r>
            <a:r>
              <a:rPr lang="ko-KR" altLang="en-US" sz="2000" dirty="0"/>
              <a:t>가 꾸준히 최상단에 존재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가장 오른쪽 위는 </a:t>
            </a:r>
            <a:r>
              <a:rPr lang="el-GR" altLang="ko-KR" sz="2000" dirty="0"/>
              <a:t>α=1.4</a:t>
            </a:r>
            <a:r>
              <a:rPr lang="ko-KR" altLang="en-US" sz="2000" dirty="0"/>
              <a:t>로 키운 모델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왼쪽 </a:t>
            </a:r>
            <a:r>
              <a:rPr lang="en-US" altLang="ko-KR" sz="2000" dirty="0"/>
              <a:t>V2 1.0</a:t>
            </a:r>
            <a:r>
              <a:rPr lang="ko-KR" altLang="en-US" sz="2000" dirty="0"/>
              <a:t>이 기본 모델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015111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B0676-3FF6-9404-2618-D858C9D48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4B2055-6ECD-C416-1BE5-1FC65F2A53E3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GoogleNet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05680-B1F2-67FE-17E8-9E532356938F}"/>
              </a:ext>
            </a:extLst>
          </p:cNvPr>
          <p:cNvSpPr txBox="1"/>
          <p:nvPr/>
        </p:nvSpPr>
        <p:spPr>
          <a:xfrm>
            <a:off x="961293" y="1587852"/>
            <a:ext cx="1077960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특징</a:t>
            </a:r>
            <a:endParaRPr lang="en-US" altLang="ko-KR" sz="2000" b="1" dirty="0"/>
          </a:p>
        </p:txBody>
      </p:sp>
      <p:pic>
        <p:nvPicPr>
          <p:cNvPr id="6" name="그림 5" descr="논문리뷰] GoogLeNet (Going deeper with convolution)">
            <a:extLst>
              <a:ext uri="{FF2B5EF4-FFF2-40B4-BE49-F238E27FC236}">
                <a16:creationId xmlns:a16="http://schemas.microsoft.com/office/drawing/2014/main" id="{2A200ECA-F2C0-7383-CDC6-4DBF00C6D7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9"/>
          <a:stretch>
            <a:fillRect/>
          </a:stretch>
        </p:blipFill>
        <p:spPr bwMode="auto">
          <a:xfrm rot="5400000">
            <a:off x="4312508" y="617910"/>
            <a:ext cx="3593258" cy="86552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E2A9E6-4429-64DD-4C28-6EB7239CBAD4}"/>
              </a:ext>
            </a:extLst>
          </p:cNvPr>
          <p:cNvSpPr txBox="1"/>
          <p:nvPr/>
        </p:nvSpPr>
        <p:spPr>
          <a:xfrm>
            <a:off x="1511808" y="2478726"/>
            <a:ext cx="9168384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 err="1"/>
              <a:t>GoogleNet</a:t>
            </a:r>
            <a:r>
              <a:rPr lang="ko-KR" altLang="en-US" dirty="0"/>
              <a:t>은 깊이를 단순히 늘리는 대신 병렬 구조를 활용해 네트워크를 넓게 구성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다양한 스케일의 특성을 추출하고 이를 통합해 표현력을 높이는 방식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총</a:t>
            </a:r>
            <a:r>
              <a:rPr lang="en-US" altLang="ko-KR" dirty="0"/>
              <a:t> 22</a:t>
            </a:r>
            <a:r>
              <a:rPr lang="ko-KR" altLang="en-US" dirty="0"/>
              <a:t>개의 층</a:t>
            </a:r>
          </a:p>
        </p:txBody>
      </p:sp>
    </p:spTree>
    <p:extLst>
      <p:ext uri="{BB962C8B-B14F-4D97-AF65-F5344CB8AC3E}">
        <p14:creationId xmlns:p14="http://schemas.microsoft.com/office/powerpoint/2010/main" val="2979975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447EC-A728-A5FA-3990-C22DA1C5C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397CA0-C8B2-9088-FC8B-1C42004CDC11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GoogleNet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86C4F-BAD9-4820-854F-291024590ED0}"/>
              </a:ext>
            </a:extLst>
          </p:cNvPr>
          <p:cNvSpPr txBox="1"/>
          <p:nvPr/>
        </p:nvSpPr>
        <p:spPr>
          <a:xfrm>
            <a:off x="961293" y="1587852"/>
            <a:ext cx="1077960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구조</a:t>
            </a:r>
            <a:endParaRPr lang="en-US" altLang="ko-KR" sz="2000" b="1" dirty="0"/>
          </a:p>
        </p:txBody>
      </p:sp>
      <p:pic>
        <p:nvPicPr>
          <p:cNvPr id="6" name="그림 5" descr="논문리뷰] GoogLeNet (Going deeper with convolution)">
            <a:extLst>
              <a:ext uri="{FF2B5EF4-FFF2-40B4-BE49-F238E27FC236}">
                <a16:creationId xmlns:a16="http://schemas.microsoft.com/office/drawing/2014/main" id="{E59EC3A9-AFD3-B541-A790-83C03ABC5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9"/>
          <a:stretch>
            <a:fillRect/>
          </a:stretch>
        </p:blipFill>
        <p:spPr bwMode="auto">
          <a:xfrm rot="5400000">
            <a:off x="7127490" y="-2093036"/>
            <a:ext cx="2971474" cy="715754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14E0724-F162-A31F-69CE-E0E9A95BD9A8}"/>
              </a:ext>
            </a:extLst>
          </p:cNvPr>
          <p:cNvSpPr/>
          <p:nvPr/>
        </p:nvSpPr>
        <p:spPr>
          <a:xfrm>
            <a:off x="5088992" y="1172065"/>
            <a:ext cx="1232295" cy="831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94079F-654A-E38F-365C-9EF0D2CB2D8E}"/>
              </a:ext>
            </a:extLst>
          </p:cNvPr>
          <p:cNvSpPr txBox="1"/>
          <p:nvPr/>
        </p:nvSpPr>
        <p:spPr>
          <a:xfrm>
            <a:off x="6132847" y="2430906"/>
            <a:ext cx="5737132" cy="3882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단순히 </a:t>
            </a:r>
            <a:r>
              <a:rPr lang="en-US" altLang="ko-KR" dirty="0"/>
              <a:t>Conv, Pool Layer</a:t>
            </a:r>
            <a:r>
              <a:rPr lang="ko-KR" altLang="en-US" dirty="0"/>
              <a:t>를 쌓는 초반 </a:t>
            </a:r>
            <a:r>
              <a:rPr lang="en-US" altLang="ko-KR" dirty="0"/>
              <a:t>6</a:t>
            </a:r>
            <a:r>
              <a:rPr lang="ko-KR" altLang="en-US" dirty="0"/>
              <a:t>개의 층</a:t>
            </a:r>
            <a:r>
              <a:rPr lang="en-US" altLang="ko-KR" dirty="0"/>
              <a:t>(Stem)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초반 부분에 </a:t>
            </a:r>
            <a:r>
              <a:rPr lang="en-US" altLang="ko-KR" dirty="0"/>
              <a:t>Inception </a:t>
            </a:r>
            <a:r>
              <a:rPr lang="ko-KR" altLang="en-US" dirty="0"/>
              <a:t>모듈 사용하는 것은  사용하지 않는 것과 비교했을 때</a:t>
            </a:r>
            <a:r>
              <a:rPr lang="en-US" altLang="ko-KR" dirty="0"/>
              <a:t>, </a:t>
            </a:r>
            <a:r>
              <a:rPr lang="ko-KR" altLang="en-US" dirty="0"/>
              <a:t>성능 차이 없음</a:t>
            </a:r>
            <a:r>
              <a:rPr lang="en-US" altLang="ko-KR" dirty="0"/>
              <a:t>, </a:t>
            </a:r>
            <a:r>
              <a:rPr lang="ko-KR" altLang="en-US" dirty="0"/>
              <a:t>비용만 증가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초반에는 </a:t>
            </a:r>
            <a:r>
              <a:rPr lang="ko-KR" altLang="en-US" dirty="0" err="1"/>
              <a:t>저수준</a:t>
            </a:r>
            <a:r>
              <a:rPr lang="ko-KR" altLang="en-US" dirty="0"/>
              <a:t> 특징을 추출하는 것이 중요하기 때문</a:t>
            </a:r>
          </a:p>
        </p:txBody>
      </p:sp>
      <p:pic>
        <p:nvPicPr>
          <p:cNvPr id="12" name="그림 11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CABBDE9-5270-EB7B-A882-6D5687A87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96168" y="1450883"/>
            <a:ext cx="3323158" cy="567145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222629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A1D89-6DFF-7121-E1E0-7270B7A01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D274AA-4C7B-0F71-74A5-5E486A93B412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GoogleNet</a:t>
            </a:r>
            <a:endParaRPr lang="ko-KR" altLang="en-US" sz="2400" b="1" dirty="0"/>
          </a:p>
        </p:txBody>
      </p:sp>
      <p:pic>
        <p:nvPicPr>
          <p:cNvPr id="4" name="그림 3" descr="논문리뷰] GoogLeNet (Going deeper with convolution)">
            <a:extLst>
              <a:ext uri="{FF2B5EF4-FFF2-40B4-BE49-F238E27FC236}">
                <a16:creationId xmlns:a16="http://schemas.microsoft.com/office/drawing/2014/main" id="{CEBEDD71-4EE6-3A1B-B430-C646AFFEC5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9"/>
          <a:stretch>
            <a:fillRect/>
          </a:stretch>
        </p:blipFill>
        <p:spPr bwMode="auto">
          <a:xfrm rot="5400000">
            <a:off x="7127490" y="-2093036"/>
            <a:ext cx="2971474" cy="71575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EE0CEC-D5AD-DE59-7034-D252B0F01D30}"/>
              </a:ext>
            </a:extLst>
          </p:cNvPr>
          <p:cNvSpPr/>
          <p:nvPr/>
        </p:nvSpPr>
        <p:spPr>
          <a:xfrm>
            <a:off x="6321445" y="357809"/>
            <a:ext cx="5115181" cy="2014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도표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939F655-8C4C-0A5B-3FA4-B969D96F5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47357" y="2971474"/>
            <a:ext cx="7406639" cy="341678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C23BBC-4D0E-9688-68E6-D7D7295AAE5E}"/>
              </a:ext>
            </a:extLst>
          </p:cNvPr>
          <p:cNvSpPr txBox="1"/>
          <p:nvPr/>
        </p:nvSpPr>
        <p:spPr>
          <a:xfrm>
            <a:off x="7991061" y="2849217"/>
            <a:ext cx="3878918" cy="3882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/>
              <a:t>9</a:t>
            </a:r>
            <a:r>
              <a:rPr lang="ko-KR" altLang="en-US" dirty="0"/>
              <a:t>층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/>
              <a:t>Inception </a:t>
            </a:r>
            <a:r>
              <a:rPr lang="ko-KR" altLang="en-US" dirty="0"/>
              <a:t>모듈 사용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/>
              <a:t>2</a:t>
            </a:r>
            <a:r>
              <a:rPr lang="ko-KR" altLang="en-US" dirty="0"/>
              <a:t>개의 보조 분류기 존재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보조 분류기는 기울기 손실을 완화하는 역할</a:t>
            </a:r>
            <a:r>
              <a:rPr lang="en-US" altLang="ko-KR" dirty="0"/>
              <a:t>, </a:t>
            </a:r>
            <a:r>
              <a:rPr lang="ko-KR" altLang="en-US" dirty="0"/>
              <a:t>학습 과정에서만 사용됨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014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1CC80-0196-75E0-65B4-938D532B7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8438C-8A4C-E85B-C163-08BB84F66207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GoogleNet</a:t>
            </a:r>
            <a:endParaRPr lang="ko-KR" altLang="en-US" sz="2400" b="1" dirty="0"/>
          </a:p>
        </p:txBody>
      </p:sp>
      <p:pic>
        <p:nvPicPr>
          <p:cNvPr id="3" name="그림 2" descr="논문리뷰] GoogLeNet (Going deeper with convolution)">
            <a:extLst>
              <a:ext uri="{FF2B5EF4-FFF2-40B4-BE49-F238E27FC236}">
                <a16:creationId xmlns:a16="http://schemas.microsoft.com/office/drawing/2014/main" id="{3D3DE95F-6567-B9A0-F457-E02968567E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9"/>
          <a:stretch>
            <a:fillRect/>
          </a:stretch>
        </p:blipFill>
        <p:spPr bwMode="auto">
          <a:xfrm rot="5400000">
            <a:off x="7127490" y="-2093036"/>
            <a:ext cx="2971474" cy="71575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E9C10D9-AE09-180D-6508-13DB7513D74B}"/>
              </a:ext>
            </a:extLst>
          </p:cNvPr>
          <p:cNvSpPr/>
          <p:nvPr/>
        </p:nvSpPr>
        <p:spPr>
          <a:xfrm>
            <a:off x="11423374" y="648557"/>
            <a:ext cx="768626" cy="831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F4F89-F55E-D408-BE73-5DE5EE3003D2}"/>
              </a:ext>
            </a:extLst>
          </p:cNvPr>
          <p:cNvSpPr txBox="1"/>
          <p:nvPr/>
        </p:nvSpPr>
        <p:spPr>
          <a:xfrm>
            <a:off x="5366820" y="3258231"/>
            <a:ext cx="5737132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 err="1"/>
              <a:t>Ouput</a:t>
            </a:r>
            <a:r>
              <a:rPr lang="ko-KR" altLang="en-US" dirty="0"/>
              <a:t> </a:t>
            </a:r>
            <a:r>
              <a:rPr lang="en-US" altLang="ko-KR" dirty="0"/>
              <a:t>Classifier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/>
              <a:t>FC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를 사용하지 않고</a:t>
            </a:r>
            <a:r>
              <a:rPr lang="en-US" altLang="ko-KR" dirty="0"/>
              <a:t>, </a:t>
            </a:r>
            <a:r>
              <a:rPr lang="ko-KR" altLang="en-US" dirty="0"/>
              <a:t>학습 파라미터 양을 줄이기 위해 </a:t>
            </a:r>
            <a:r>
              <a:rPr lang="en-US" altLang="ko-KR" dirty="0"/>
              <a:t>Global Average Pooling</a:t>
            </a:r>
            <a:r>
              <a:rPr lang="ko-KR" altLang="en-US" dirty="0"/>
              <a:t>을 사용</a:t>
            </a:r>
            <a:endParaRPr lang="en-US" altLang="ko-KR" dirty="0"/>
          </a:p>
        </p:txBody>
      </p:sp>
      <p:pic>
        <p:nvPicPr>
          <p:cNvPr id="11" name="그림 10" descr="텍스트, 폰트, 스크린샷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6E09AB-BCC4-E04D-EA6F-461AED682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11153" y="1749432"/>
            <a:ext cx="2891795" cy="468376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034631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62DAA-2DB8-7A5C-A7E6-FC383EE88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90E429-F9DC-ADE7-1AD6-D0639A6911B7}"/>
              </a:ext>
            </a:extLst>
          </p:cNvPr>
          <p:cNvSpPr txBox="1"/>
          <p:nvPr/>
        </p:nvSpPr>
        <p:spPr>
          <a:xfrm>
            <a:off x="961293" y="698920"/>
            <a:ext cx="298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GoogleNet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E0F0D1-F806-A14B-F8F4-3E28F1E6E781}"/>
              </a:ext>
            </a:extLst>
          </p:cNvPr>
          <p:cNvSpPr txBox="1"/>
          <p:nvPr/>
        </p:nvSpPr>
        <p:spPr>
          <a:xfrm>
            <a:off x="961293" y="1587852"/>
            <a:ext cx="10779604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Inception</a:t>
            </a:r>
            <a:r>
              <a:rPr lang="ko-KR" altLang="en-US" sz="2000" b="1" dirty="0"/>
              <a:t> 모듈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endParaRPr lang="en-US" altLang="ko-KR" sz="2000" b="1" dirty="0"/>
          </a:p>
        </p:txBody>
      </p:sp>
      <p:pic>
        <p:nvPicPr>
          <p:cNvPr id="4" name="그림 3" descr="텍스트, 도표, 평면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D55318-2628-8E83-0C03-ED892F9240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939" b="12949"/>
          <a:stretch>
            <a:fillRect/>
          </a:stretch>
        </p:blipFill>
        <p:spPr>
          <a:xfrm>
            <a:off x="961293" y="2120217"/>
            <a:ext cx="5810510" cy="3848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CF20CF-EA8B-A843-DE37-DBB842D92269}"/>
              </a:ext>
            </a:extLst>
          </p:cNvPr>
          <p:cNvSpPr txBox="1"/>
          <p:nvPr/>
        </p:nvSpPr>
        <p:spPr>
          <a:xfrm>
            <a:off x="6771803" y="3385307"/>
            <a:ext cx="5737132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b="1" dirty="0"/>
              <a:t>Naïve</a:t>
            </a:r>
            <a:r>
              <a:rPr lang="ko-KR" altLang="en-US" b="1" dirty="0"/>
              <a:t> </a:t>
            </a:r>
            <a:r>
              <a:rPr lang="en-US" altLang="ko-KR" b="1" dirty="0"/>
              <a:t>Inception</a:t>
            </a:r>
            <a:r>
              <a:rPr lang="ko-KR" altLang="en-US" b="1" dirty="0"/>
              <a:t> </a:t>
            </a:r>
            <a:r>
              <a:rPr lang="en-US" altLang="ko-KR" b="1" dirty="0"/>
              <a:t>Module(</a:t>
            </a:r>
            <a:r>
              <a:rPr lang="ko-KR" altLang="en-US" b="1" dirty="0"/>
              <a:t>초기 </a:t>
            </a:r>
            <a:r>
              <a:rPr lang="ko-KR" altLang="en-US" b="1" dirty="0" err="1"/>
              <a:t>인셉션</a:t>
            </a:r>
            <a:r>
              <a:rPr lang="ko-KR" altLang="en-US" b="1" dirty="0"/>
              <a:t> 모듈</a:t>
            </a:r>
            <a:r>
              <a:rPr lang="en-US" altLang="ko-KR" b="1" dirty="0"/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문제점 </a:t>
            </a:r>
            <a:r>
              <a:rPr lang="en-US" altLang="ko-KR" b="1" dirty="0"/>
              <a:t>: </a:t>
            </a:r>
            <a:r>
              <a:rPr lang="ko-KR" altLang="en-US" b="1" dirty="0" err="1"/>
              <a:t>연산량이</a:t>
            </a:r>
            <a:r>
              <a:rPr lang="ko-KR" altLang="en-US" b="1" dirty="0"/>
              <a:t> 매우 커짐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742117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2385</Words>
  <Application>Microsoft Office PowerPoint</Application>
  <PresentationFormat>와이드스크린</PresentationFormat>
  <Paragraphs>326</Paragraphs>
  <Slides>42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맑은 고딕</vt:lpstr>
      <vt:lpstr>Arial</vt:lpstr>
      <vt:lpstr>Cambria Math</vt:lpstr>
      <vt:lpstr>Wingdings</vt:lpstr>
      <vt:lpstr>Office 테마</vt:lpstr>
      <vt:lpstr>25.08.07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연재혁</dc:creator>
  <cp:lastModifiedBy>연재혁</cp:lastModifiedBy>
  <cp:revision>8</cp:revision>
  <dcterms:created xsi:type="dcterms:W3CDTF">2025-08-06T09:07:18Z</dcterms:created>
  <dcterms:modified xsi:type="dcterms:W3CDTF">2025-08-07T05:16:02Z</dcterms:modified>
</cp:coreProperties>
</file>